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62" r:id="rId3"/>
    <p:sldId id="260" r:id="rId4"/>
    <p:sldId id="259" r:id="rId5"/>
    <p:sldId id="258" r:id="rId6"/>
    <p:sldId id="257" r:id="rId7"/>
    <p:sldId id="261" r:id="rId8"/>
  </p:sldIdLst>
  <p:sldSz cx="14630400" cy="8229600"/>
  <p:notesSz cx="8229600" cy="14630400"/>
  <p:embeddedFontLst>
    <p:embeddedFont>
      <p:font typeface="Quattrocento" panose="02020502030000000404" pitchFamily="18" charset="0"/>
      <p:regular r:id="rId10"/>
      <p:bold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50A9343-8C0D-4744-BA15-541855743515}">
          <p14:sldIdLst>
            <p14:sldId id="256"/>
            <p14:sldId id="262"/>
            <p14:sldId id="260"/>
            <p14:sldId id="259"/>
            <p14:sldId id="258"/>
            <p14:sldId id="257"/>
            <p14:sldId id="26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8-14T05:14:34.354"/>
    </inkml:context>
    <inkml:brush xml:id="br0">
      <inkml:brushProperty name="width" value="0.5" units="cm"/>
      <inkml:brushProperty name="height" value="1" units="cm"/>
      <inkml:brushProperty name="color" value="#0C4C29"/>
      <inkml:brushProperty name="tip" value="rectangle"/>
      <inkml:brushProperty name="rasterOp" value="maskPen"/>
      <inkml:brushProperty name="ignorePressure" value="1"/>
    </inkml:brush>
  </inkml:definitions>
  <inkml:trace contextRef="#ctx0" brushRef="#br0">0 0,'0'0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3751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D424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D424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customXml" Target="../ink/ink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2.png"/><Relationship Id="rId4" Type="http://schemas.openxmlformats.org/officeDocument/2006/relationships/image" Target="../media/image7.png"/><Relationship Id="rId9"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4.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4.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5896" y="995243"/>
            <a:ext cx="7685008" cy="2452211"/>
          </a:xfrm>
          <a:prstGeom prst="rect">
            <a:avLst/>
          </a:prstGeom>
          <a:noFill/>
          <a:ln/>
        </p:spPr>
        <p:txBody>
          <a:bodyPr wrap="square" lIns="0" tIns="0" rIns="0" bIns="0" rtlCol="0" anchor="t"/>
          <a:lstStyle/>
          <a:p>
            <a:pPr marL="0" indent="0" algn="ctr">
              <a:lnSpc>
                <a:spcPts val="9650"/>
              </a:lnSpc>
              <a:buNone/>
            </a:pPr>
            <a:r>
              <a:rPr lang="en-US" sz="7700" dirty="0">
                <a:solidFill>
                  <a:srgbClr val="FFD9BE"/>
                </a:solidFill>
                <a:latin typeface="Quattrocento" pitchFamily="34" charset="0"/>
                <a:ea typeface="Quattrocento" pitchFamily="34" charset="-122"/>
                <a:cs typeface="Quattrocento" pitchFamily="34" charset="-120"/>
              </a:rPr>
              <a:t>Powering Tomorrow</a:t>
            </a:r>
            <a:endParaRPr lang="en-US" sz="7700" dirty="0"/>
          </a:p>
        </p:txBody>
      </p:sp>
      <p:sp>
        <p:nvSpPr>
          <p:cNvPr id="4" name="Text 1"/>
          <p:cNvSpPr/>
          <p:nvPr/>
        </p:nvSpPr>
        <p:spPr>
          <a:xfrm>
            <a:off x="6215896" y="3760113"/>
            <a:ext cx="7685008" cy="1692116"/>
          </a:xfrm>
          <a:prstGeom prst="rect">
            <a:avLst/>
          </a:prstGeom>
          <a:noFill/>
          <a:ln/>
        </p:spPr>
        <p:txBody>
          <a:bodyPr wrap="square" lIns="0" tIns="0" rIns="0" bIns="0" rtlCol="0" anchor="t"/>
          <a:lstStyle/>
          <a:p>
            <a:pPr marL="0" indent="0" algn="ctr">
              <a:lnSpc>
                <a:spcPts val="6650"/>
              </a:lnSpc>
              <a:buNone/>
            </a:pPr>
            <a:r>
              <a:rPr lang="en-US" sz="5300" dirty="0">
                <a:solidFill>
                  <a:srgbClr val="FFD9BE"/>
                </a:solidFill>
                <a:latin typeface="Quattrocento" pitchFamily="34" charset="0"/>
                <a:ea typeface="Quattrocento" pitchFamily="34" charset="-122"/>
                <a:cs typeface="Quattrocento" pitchFamily="34" charset="-120"/>
              </a:rPr>
              <a:t>Decentralized Energy Trading with Blockchain</a:t>
            </a:r>
            <a:endParaRPr lang="en-US" sz="5300" dirty="0"/>
          </a:p>
        </p:txBody>
      </p:sp>
      <p:sp>
        <p:nvSpPr>
          <p:cNvPr id="5" name="Text 2"/>
          <p:cNvSpPr/>
          <p:nvPr/>
        </p:nvSpPr>
        <p:spPr>
          <a:xfrm>
            <a:off x="6215896" y="5764887"/>
            <a:ext cx="7685008" cy="333494"/>
          </a:xfrm>
          <a:prstGeom prst="rect">
            <a:avLst/>
          </a:prstGeom>
          <a:noFill/>
          <a:ln/>
        </p:spPr>
        <p:txBody>
          <a:bodyPr wrap="none" lIns="0" tIns="0" rIns="0" bIns="0" rtlCol="0" anchor="t"/>
          <a:lstStyle/>
          <a:p>
            <a:pPr marL="0" indent="0" algn="ctr">
              <a:lnSpc>
                <a:spcPts val="2600"/>
              </a:lnSpc>
              <a:buNone/>
            </a:pPr>
            <a:r>
              <a:rPr lang="en-US" sz="1600" dirty="0">
                <a:solidFill>
                  <a:srgbClr val="F9EEE7"/>
                </a:solidFill>
                <a:latin typeface="Quattrocento" pitchFamily="34" charset="0"/>
                <a:ea typeface="Quattrocento" pitchFamily="34" charset="-122"/>
                <a:cs typeface="Quattrocento" pitchFamily="34" charset="-120"/>
              </a:rPr>
              <a:t>Presented by: CoreThree</a:t>
            </a:r>
            <a:endParaRPr lang="en-US" sz="1600" dirty="0"/>
          </a:p>
        </p:txBody>
      </p:sp>
      <p:sp>
        <p:nvSpPr>
          <p:cNvPr id="6" name="Text 3"/>
          <p:cNvSpPr/>
          <p:nvPr/>
        </p:nvSpPr>
        <p:spPr>
          <a:xfrm>
            <a:off x="6215896" y="6332815"/>
            <a:ext cx="7685008" cy="333494"/>
          </a:xfrm>
          <a:prstGeom prst="rect">
            <a:avLst/>
          </a:prstGeom>
          <a:noFill/>
          <a:ln/>
        </p:spPr>
        <p:txBody>
          <a:bodyPr wrap="none" lIns="0" tIns="0" rIns="0" bIns="0" rtlCol="0" anchor="t"/>
          <a:lstStyle/>
          <a:p>
            <a:pPr marL="0" indent="0" algn="ctr">
              <a:lnSpc>
                <a:spcPts val="2600"/>
              </a:lnSpc>
              <a:buNone/>
            </a:pPr>
            <a:r>
              <a:rPr lang="en-US" sz="1600" dirty="0">
                <a:solidFill>
                  <a:srgbClr val="F9EEE7"/>
                </a:solidFill>
                <a:latin typeface="Quattrocento" pitchFamily="34" charset="0"/>
                <a:ea typeface="Quattrocento" pitchFamily="34" charset="-122"/>
                <a:cs typeface="Quattrocento" pitchFamily="34" charset="-120"/>
              </a:rPr>
              <a:t>Vineesha, Prasanna, Ruthu</a:t>
            </a:r>
            <a:endParaRPr lang="en-US" sz="1600" dirty="0"/>
          </a:p>
        </p:txBody>
      </p:sp>
      <p:sp>
        <p:nvSpPr>
          <p:cNvPr id="7" name="Text 4"/>
          <p:cNvSpPr/>
          <p:nvPr/>
        </p:nvSpPr>
        <p:spPr>
          <a:xfrm>
            <a:off x="6215896" y="6900743"/>
            <a:ext cx="7685008" cy="333494"/>
          </a:xfrm>
          <a:prstGeom prst="rect">
            <a:avLst/>
          </a:prstGeom>
          <a:noFill/>
          <a:ln/>
        </p:spPr>
        <p:txBody>
          <a:bodyPr wrap="none" lIns="0" tIns="0" rIns="0" bIns="0" rtlCol="0" anchor="t"/>
          <a:lstStyle/>
          <a:p>
            <a:pPr marL="0" indent="0" algn="ctr">
              <a:lnSpc>
                <a:spcPts val="2600"/>
              </a:lnSpc>
              <a:buNone/>
            </a:pPr>
            <a:r>
              <a:rPr lang="en-US" sz="1600" dirty="0">
                <a:solidFill>
                  <a:srgbClr val="F9EEE7"/>
                </a:solidFill>
                <a:latin typeface="Quattrocento" pitchFamily="34" charset="0"/>
                <a:ea typeface="Quattrocento" pitchFamily="34" charset="-122"/>
                <a:cs typeface="Quattrocento" pitchFamily="34" charset="-120"/>
              </a:rPr>
              <a:t>Prasad V Potluri Siddhartha Institute of Technology</a:t>
            </a:r>
            <a:endParaRPr lang="en-US" sz="1600" dirty="0"/>
          </a:p>
        </p:txBody>
      </p:sp>
      <mc:AlternateContent xmlns:mc="http://schemas.openxmlformats.org/markup-compatibility/2006">
        <mc:Choice xmlns:p14="http://schemas.microsoft.com/office/powerpoint/2010/main" Requires="p14">
          <p:contentPart p14:bwMode="auto" r:id="rId4">
            <p14:nvContentPartPr>
              <p14:cNvPr id="30" name="Ink 29">
                <a:extLst>
                  <a:ext uri="{FF2B5EF4-FFF2-40B4-BE49-F238E27FC236}">
                    <a16:creationId xmlns:a16="http://schemas.microsoft.com/office/drawing/2014/main" id="{BE25D568-8E08-9CD1-BBB2-1D8E6C1E563E}"/>
                  </a:ext>
                </a:extLst>
              </p14:cNvPr>
              <p14:cNvContentPartPr/>
              <p14:nvPr/>
            </p14:nvContentPartPr>
            <p14:xfrm>
              <a:off x="-579802" y="959163"/>
              <a:ext cx="360" cy="360"/>
            </p14:xfrm>
          </p:contentPart>
        </mc:Choice>
        <mc:Fallback>
          <p:pic>
            <p:nvPicPr>
              <p:cNvPr id="30" name="Ink 29">
                <a:extLst>
                  <a:ext uri="{FF2B5EF4-FFF2-40B4-BE49-F238E27FC236}">
                    <a16:creationId xmlns:a16="http://schemas.microsoft.com/office/drawing/2014/main" id="{BE25D568-8E08-9CD1-BBB2-1D8E6C1E563E}"/>
                  </a:ext>
                </a:extLst>
              </p:cNvPr>
              <p:cNvPicPr/>
              <p:nvPr/>
            </p:nvPicPr>
            <p:blipFill>
              <a:blip r:embed="rId5"/>
              <a:stretch>
                <a:fillRect/>
              </a:stretch>
            </p:blipFill>
            <p:spPr>
              <a:xfrm>
                <a:off x="-669802" y="779163"/>
                <a:ext cx="180000" cy="360000"/>
              </a:xfrm>
              <a:prstGeom prst="rect">
                <a:avLst/>
              </a:prstGeom>
            </p:spPr>
          </p:pic>
        </mc:Fallback>
      </mc:AlternateContent>
      <p:pic>
        <p:nvPicPr>
          <p:cNvPr id="32" name="Picture 31">
            <a:extLst>
              <a:ext uri="{FF2B5EF4-FFF2-40B4-BE49-F238E27FC236}">
                <a16:creationId xmlns:a16="http://schemas.microsoft.com/office/drawing/2014/main" id="{CE6CCCB3-A615-B70F-B91D-6B408E433986}"/>
              </a:ext>
            </a:extLst>
          </p:cNvPr>
          <p:cNvPicPr>
            <a:picLocks noChangeAspect="1"/>
          </p:cNvPicPr>
          <p:nvPr/>
        </p:nvPicPr>
        <p:blipFill>
          <a:blip r:embed="rId6"/>
          <a:stretch>
            <a:fillRect/>
          </a:stretch>
        </p:blipFill>
        <p:spPr>
          <a:xfrm flipV="1">
            <a:off x="5475249" y="7549374"/>
            <a:ext cx="9144000" cy="6802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DE6D26-A168-D694-33BE-4E15D35D4354}"/>
              </a:ext>
            </a:extLst>
          </p:cNvPr>
          <p:cNvSpPr txBox="1"/>
          <p:nvPr/>
        </p:nvSpPr>
        <p:spPr>
          <a:xfrm>
            <a:off x="557561" y="1115122"/>
            <a:ext cx="13883268" cy="6124754"/>
          </a:xfrm>
          <a:prstGeom prst="rect">
            <a:avLst/>
          </a:prstGeom>
          <a:noFill/>
        </p:spPr>
        <p:txBody>
          <a:bodyPr wrap="square" rtlCol="0">
            <a:spAutoFit/>
          </a:bodyPr>
          <a:lstStyle/>
          <a:p>
            <a:r>
              <a:rPr lang="en-IN" sz="4400" b="1" dirty="0">
                <a:solidFill>
                  <a:schemeClr val="bg1"/>
                </a:solidFill>
              </a:rPr>
              <a:t>Problem Statement</a:t>
            </a:r>
          </a:p>
          <a:p>
            <a:r>
              <a:rPr lang="en-US" sz="2800" b="1" dirty="0">
                <a:solidFill>
                  <a:schemeClr val="bg1"/>
                </a:solidFill>
              </a:rPr>
              <a:t>Peer-to-Peer (P2P) Renewable Energy Trading </a:t>
            </a:r>
            <a:r>
              <a:rPr lang="en-US" sz="2000" dirty="0">
                <a:solidFill>
                  <a:schemeClr val="bg1"/>
                </a:solidFill>
              </a:rPr>
              <a:t>allows households with surplus renewable energy to trade directly with neighbors using blockchain tokens. Companies like Power Ledger, partnered with Google Cloud, have implemented this model globally. This system boosts transparency, scales easily, reduces costs by removing middlemen, and enables real-time settlements while supporting clean energy </a:t>
            </a:r>
            <a:r>
              <a:rPr lang="en-US" sz="2000" dirty="0" err="1">
                <a:solidFill>
                  <a:schemeClr val="bg1"/>
                </a:solidFill>
              </a:rPr>
              <a:t>adoption.Real</a:t>
            </a:r>
            <a:r>
              <a:rPr lang="en-US" sz="2000" dirty="0">
                <a:solidFill>
                  <a:schemeClr val="bg1"/>
                </a:solidFill>
              </a:rPr>
              <a:t>-life Analogy with Electricity: Think of a colony where some houses generate extra electricity through solar panels. Instead of routing that electricity through a big power station, these houses send it directly to their neighbors through a secure “digital electricity marketplace.” Blockchain tokens work like digital electricity vouchers, ensuring every unit traded is tracked and paid for </a:t>
            </a:r>
            <a:r>
              <a:rPr lang="en-US" sz="2000" dirty="0" err="1">
                <a:solidFill>
                  <a:schemeClr val="bg1"/>
                </a:solidFill>
              </a:rPr>
              <a:t>fairly.Who</a:t>
            </a:r>
            <a:r>
              <a:rPr lang="en-US" sz="2000" dirty="0">
                <a:solidFill>
                  <a:schemeClr val="bg1"/>
                </a:solidFill>
              </a:rPr>
              <a:t> Are the </a:t>
            </a:r>
            <a:r>
              <a:rPr lang="en-US" sz="2000" dirty="0" err="1">
                <a:solidFill>
                  <a:schemeClr val="bg1"/>
                </a:solidFill>
              </a:rPr>
              <a:t>Users?Producers</a:t>
            </a:r>
            <a:r>
              <a:rPr lang="en-US" sz="2000" dirty="0">
                <a:solidFill>
                  <a:schemeClr val="bg1"/>
                </a:solidFill>
              </a:rPr>
              <a:t>: Homeowners or businesses generating extra renewable </a:t>
            </a:r>
            <a:r>
              <a:rPr lang="en-US" sz="2000" dirty="0" err="1">
                <a:solidFill>
                  <a:schemeClr val="bg1"/>
                </a:solidFill>
              </a:rPr>
              <a:t>energy.Consumers</a:t>
            </a:r>
            <a:r>
              <a:rPr lang="en-US" sz="2000" dirty="0">
                <a:solidFill>
                  <a:schemeClr val="bg1"/>
                </a:solidFill>
              </a:rPr>
              <a:t>: Neighbors or businesses buying renewable energy </a:t>
            </a:r>
            <a:r>
              <a:rPr lang="en-US" sz="2000" dirty="0" err="1">
                <a:solidFill>
                  <a:schemeClr val="bg1"/>
                </a:solidFill>
              </a:rPr>
              <a:t>directly.Platform</a:t>
            </a:r>
            <a:r>
              <a:rPr lang="en-US" sz="2000" dirty="0">
                <a:solidFill>
                  <a:schemeClr val="bg1"/>
                </a:solidFill>
              </a:rPr>
              <a:t> Operators: Manage the blockchain platform, smart contracts, and </a:t>
            </a:r>
            <a:r>
              <a:rPr lang="en-US" sz="2000" dirty="0" err="1">
                <a:solidFill>
                  <a:schemeClr val="bg1"/>
                </a:solidFill>
              </a:rPr>
              <a:t>transactions.Regulators</a:t>
            </a:r>
            <a:r>
              <a:rPr lang="en-US" sz="2000" dirty="0">
                <a:solidFill>
                  <a:schemeClr val="bg1"/>
                </a:solidFill>
              </a:rPr>
              <a:t>: Oversee legal compliance, safety, and energy </a:t>
            </a:r>
            <a:r>
              <a:rPr lang="en-US" sz="2000" dirty="0" err="1">
                <a:solidFill>
                  <a:schemeClr val="bg1"/>
                </a:solidFill>
              </a:rPr>
              <a:t>standards.Roles</a:t>
            </a:r>
            <a:r>
              <a:rPr lang="en-US" sz="2000" dirty="0">
                <a:solidFill>
                  <a:schemeClr val="bg1"/>
                </a:solidFill>
              </a:rPr>
              <a:t> &amp; </a:t>
            </a:r>
            <a:r>
              <a:rPr lang="en-US" sz="2000" dirty="0" err="1">
                <a:solidFill>
                  <a:schemeClr val="bg1"/>
                </a:solidFill>
              </a:rPr>
              <a:t>InteractionsProducers</a:t>
            </a:r>
            <a:r>
              <a:rPr lang="en-US" sz="2000" dirty="0">
                <a:solidFill>
                  <a:schemeClr val="bg1"/>
                </a:solidFill>
              </a:rPr>
              <a:t> provide electricity and earn blockchain </a:t>
            </a:r>
            <a:r>
              <a:rPr lang="en-US" sz="2000" dirty="0" err="1">
                <a:solidFill>
                  <a:schemeClr val="bg1"/>
                </a:solidFill>
              </a:rPr>
              <a:t>tokens.Consumers</a:t>
            </a:r>
            <a:r>
              <a:rPr lang="en-US" sz="2000" dirty="0">
                <a:solidFill>
                  <a:schemeClr val="bg1"/>
                </a:solidFill>
              </a:rPr>
              <a:t> purchase electricity using </a:t>
            </a:r>
            <a:r>
              <a:rPr lang="en-US" sz="2000" dirty="0" err="1">
                <a:solidFill>
                  <a:schemeClr val="bg1"/>
                </a:solidFill>
              </a:rPr>
              <a:t>tokens.Smart</a:t>
            </a:r>
            <a:r>
              <a:rPr lang="en-US" sz="2000" dirty="0">
                <a:solidFill>
                  <a:schemeClr val="bg1"/>
                </a:solidFill>
              </a:rPr>
              <a:t> Contracts verify delivery via IoT meter data and release payment </a:t>
            </a:r>
            <a:r>
              <a:rPr lang="en-US" sz="2000" dirty="0" err="1">
                <a:solidFill>
                  <a:schemeClr val="bg1"/>
                </a:solidFill>
              </a:rPr>
              <a:t>instantly.Regulators</a:t>
            </a:r>
            <a:r>
              <a:rPr lang="en-US" sz="2000" dirty="0">
                <a:solidFill>
                  <a:schemeClr val="bg1"/>
                </a:solidFill>
              </a:rPr>
              <a:t> ensure fair pricing and </a:t>
            </a:r>
            <a:r>
              <a:rPr lang="en-US" sz="2000" dirty="0" err="1">
                <a:solidFill>
                  <a:schemeClr val="bg1"/>
                </a:solidFill>
              </a:rPr>
              <a:t>safety.Connections</a:t>
            </a:r>
            <a:r>
              <a:rPr lang="en-US" sz="2000" dirty="0">
                <a:solidFill>
                  <a:schemeClr val="bg1"/>
                </a:solidFill>
              </a:rPr>
              <a:t>: Producers and consumers connect directly through the blockchain marketplace, with smart contracts acting as neutral, automated referees and IoT meters confirming each </a:t>
            </a:r>
            <a:r>
              <a:rPr lang="en-US" sz="2000" dirty="0" err="1">
                <a:solidFill>
                  <a:schemeClr val="bg1"/>
                </a:solidFill>
              </a:rPr>
              <a:t>transaction.Smart</a:t>
            </a:r>
            <a:r>
              <a:rPr lang="en-US" sz="2000" dirty="0">
                <a:solidFill>
                  <a:schemeClr val="bg1"/>
                </a:solidFill>
              </a:rPr>
              <a:t> Contract </a:t>
            </a:r>
            <a:r>
              <a:rPr lang="en-US" sz="2000" dirty="0" err="1">
                <a:solidFill>
                  <a:schemeClr val="bg1"/>
                </a:solidFill>
              </a:rPr>
              <a:t>DeploymentEnergy</a:t>
            </a:r>
            <a:r>
              <a:rPr lang="en-US" sz="2000" dirty="0">
                <a:solidFill>
                  <a:schemeClr val="bg1"/>
                </a:solidFill>
              </a:rPr>
              <a:t> Marketplace Website/App — where producers list electricity and consumers </a:t>
            </a:r>
            <a:r>
              <a:rPr lang="en-US" sz="2000" dirty="0" err="1">
                <a:solidFill>
                  <a:schemeClr val="bg1"/>
                </a:solidFill>
              </a:rPr>
              <a:t>buy.Automated</a:t>
            </a:r>
            <a:r>
              <a:rPr lang="en-US" sz="2000" dirty="0">
                <a:solidFill>
                  <a:schemeClr val="bg1"/>
                </a:solidFill>
              </a:rPr>
              <a:t> Payment Settlement — tokens are released when delivery is </a:t>
            </a:r>
            <a:r>
              <a:rPr lang="en-US" sz="2000" dirty="0" err="1">
                <a:solidFill>
                  <a:schemeClr val="bg1"/>
                </a:solidFill>
              </a:rPr>
              <a:t>confirmed.Regulatory</a:t>
            </a:r>
            <a:r>
              <a:rPr lang="en-US" sz="2000" dirty="0">
                <a:solidFill>
                  <a:schemeClr val="bg1"/>
                </a:solidFill>
              </a:rPr>
              <a:t> Dashboard — real-time transparent records for </a:t>
            </a:r>
            <a:r>
              <a:rPr lang="en-US" sz="2000" dirty="0" err="1">
                <a:solidFill>
                  <a:schemeClr val="bg1"/>
                </a:solidFill>
              </a:rPr>
              <a:t>compliance.Example</a:t>
            </a:r>
            <a:r>
              <a:rPr lang="en-US" sz="2000" dirty="0">
                <a:solidFill>
                  <a:schemeClr val="bg1"/>
                </a:solidFill>
              </a:rPr>
              <a:t> </a:t>
            </a:r>
            <a:r>
              <a:rPr lang="en-US" sz="2000" dirty="0" err="1">
                <a:solidFill>
                  <a:schemeClr val="bg1"/>
                </a:solidFill>
              </a:rPr>
              <a:t>WorkflowProducer</a:t>
            </a:r>
            <a:r>
              <a:rPr lang="en-US" sz="2000" dirty="0">
                <a:solidFill>
                  <a:schemeClr val="bg1"/>
                </a:solidFill>
              </a:rPr>
              <a:t> lists available electricity and </a:t>
            </a:r>
            <a:r>
              <a:rPr lang="en-US" sz="2000" dirty="0" err="1">
                <a:solidFill>
                  <a:schemeClr val="bg1"/>
                </a:solidFill>
              </a:rPr>
              <a:t>price.Consumer</a:t>
            </a:r>
            <a:r>
              <a:rPr lang="en-US" sz="2000" dirty="0">
                <a:solidFill>
                  <a:schemeClr val="bg1"/>
                </a:solidFill>
              </a:rPr>
              <a:t> selects and sends tokens to the smart </a:t>
            </a:r>
            <a:r>
              <a:rPr lang="en-US" sz="2000" dirty="0" err="1">
                <a:solidFill>
                  <a:schemeClr val="bg1"/>
                </a:solidFill>
              </a:rPr>
              <a:t>contract.IoT</a:t>
            </a:r>
            <a:r>
              <a:rPr lang="en-US" sz="2000" dirty="0">
                <a:solidFill>
                  <a:schemeClr val="bg1"/>
                </a:solidFill>
              </a:rPr>
              <a:t> meters verify </a:t>
            </a:r>
            <a:r>
              <a:rPr lang="en-US" sz="2000" dirty="0" err="1">
                <a:solidFill>
                  <a:schemeClr val="bg1"/>
                </a:solidFill>
              </a:rPr>
              <a:t>delivery.Smart</a:t>
            </a:r>
            <a:r>
              <a:rPr lang="en-US" sz="2000" dirty="0">
                <a:solidFill>
                  <a:schemeClr val="bg1"/>
                </a:solidFill>
              </a:rPr>
              <a:t> contract transfers tokens to the </a:t>
            </a:r>
            <a:r>
              <a:rPr lang="en-US" sz="2000" dirty="0" err="1">
                <a:solidFill>
                  <a:schemeClr val="bg1"/>
                </a:solidFill>
              </a:rPr>
              <a:t>producer.Blockchain</a:t>
            </a:r>
            <a:r>
              <a:rPr lang="en-US" sz="2000" dirty="0">
                <a:solidFill>
                  <a:schemeClr val="bg1"/>
                </a:solidFill>
              </a:rPr>
              <a:t> records transaction </a:t>
            </a:r>
            <a:r>
              <a:rPr lang="en-US" sz="2000" dirty="0" err="1">
                <a:solidFill>
                  <a:schemeClr val="bg1"/>
                </a:solidFill>
              </a:rPr>
              <a:t>permanently.This</a:t>
            </a:r>
            <a:r>
              <a:rPr lang="en-US" sz="2000" dirty="0">
                <a:solidFill>
                  <a:schemeClr val="bg1"/>
                </a:solidFill>
              </a:rPr>
              <a:t> model ensures trust, eliminates unnecessary intermediaries, and promotes sustainable energy use.</a:t>
            </a:r>
            <a:endParaRPr lang="en-IN" sz="2000" dirty="0">
              <a:solidFill>
                <a:schemeClr val="bg1"/>
              </a:solidFill>
            </a:endParaRPr>
          </a:p>
        </p:txBody>
      </p:sp>
      <p:pic>
        <p:nvPicPr>
          <p:cNvPr id="4" name="Picture 3">
            <a:extLst>
              <a:ext uri="{FF2B5EF4-FFF2-40B4-BE49-F238E27FC236}">
                <a16:creationId xmlns:a16="http://schemas.microsoft.com/office/drawing/2014/main" id="{6A6D40DD-B59A-4F9C-2D3A-3C46D418F1F0}"/>
              </a:ext>
            </a:extLst>
          </p:cNvPr>
          <p:cNvPicPr>
            <a:picLocks noChangeAspect="1"/>
          </p:cNvPicPr>
          <p:nvPr/>
        </p:nvPicPr>
        <p:blipFill>
          <a:blip r:embed="rId2"/>
          <a:stretch>
            <a:fillRect/>
          </a:stretch>
        </p:blipFill>
        <p:spPr>
          <a:xfrm>
            <a:off x="0" y="7716644"/>
            <a:ext cx="14630400" cy="512956"/>
          </a:xfrm>
          <a:prstGeom prst="rect">
            <a:avLst/>
          </a:prstGeom>
        </p:spPr>
      </p:pic>
    </p:spTree>
    <p:extLst>
      <p:ext uri="{BB962C8B-B14F-4D97-AF65-F5344CB8AC3E}">
        <p14:creationId xmlns:p14="http://schemas.microsoft.com/office/powerpoint/2010/main" val="2921129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53045" y="434578"/>
            <a:ext cx="7862888" cy="464701"/>
          </a:xfrm>
          <a:prstGeom prst="rect">
            <a:avLst/>
          </a:prstGeom>
          <a:noFill/>
          <a:ln/>
        </p:spPr>
        <p:txBody>
          <a:bodyPr wrap="none" lIns="0" tIns="0" rIns="0" bIns="0" rtlCol="0" anchor="t"/>
          <a:lstStyle/>
          <a:p>
            <a:pPr marL="0" indent="0" algn="l">
              <a:lnSpc>
                <a:spcPts val="3650"/>
              </a:lnSpc>
              <a:buNone/>
            </a:pPr>
            <a:r>
              <a:rPr lang="en-US" sz="2900" dirty="0">
                <a:solidFill>
                  <a:srgbClr val="FFD9BE"/>
                </a:solidFill>
                <a:latin typeface="Quattrocento" pitchFamily="34" charset="0"/>
                <a:ea typeface="Quattrocento" pitchFamily="34" charset="-122"/>
                <a:cs typeface="Quattrocento" pitchFamily="34" charset="-120"/>
              </a:rPr>
              <a:t>User Experience: Simple &amp; Intuitive Dashboard</a:t>
            </a:r>
            <a:endParaRPr lang="en-US" sz="2900" dirty="0"/>
          </a:p>
        </p:txBody>
      </p:sp>
      <p:sp>
        <p:nvSpPr>
          <p:cNvPr id="4" name="Text 1"/>
          <p:cNvSpPr/>
          <p:nvPr/>
        </p:nvSpPr>
        <p:spPr>
          <a:xfrm>
            <a:off x="812138" y="1092205"/>
            <a:ext cx="6569393" cy="505539"/>
          </a:xfrm>
          <a:prstGeom prst="rect">
            <a:avLst/>
          </a:prstGeom>
          <a:noFill/>
          <a:ln/>
        </p:spPr>
        <p:txBody>
          <a:bodyPr wrap="square" lIns="0" tIns="0" rIns="0" bIns="0" rtlCol="0" anchor="t"/>
          <a:lstStyle/>
          <a:p>
            <a:pPr marL="0" indent="0" algn="l">
              <a:lnSpc>
                <a:spcPts val="1950"/>
              </a:lnSpc>
              <a:buNone/>
            </a:pPr>
            <a:r>
              <a:rPr lang="en-US" sz="1600" dirty="0">
                <a:solidFill>
                  <a:srgbClr val="F9EEE7"/>
                </a:solidFill>
                <a:latin typeface="Quattrocento" pitchFamily="34" charset="0"/>
                <a:ea typeface="Quattrocento" pitchFamily="34" charset="-122"/>
                <a:cs typeface="Quattrocento" pitchFamily="34" charset="-120"/>
              </a:rPr>
              <a:t>Our user interface is designed for simplicity, allowing both energy producers and consumers to easily manage their transactions</a:t>
            </a:r>
            <a:r>
              <a:rPr lang="en-US" sz="1200" dirty="0">
                <a:solidFill>
                  <a:srgbClr val="F9EEE7"/>
                </a:solidFill>
                <a:latin typeface="Quattrocento" pitchFamily="34" charset="0"/>
                <a:ea typeface="Quattrocento" pitchFamily="34" charset="-122"/>
                <a:cs typeface="Quattrocento" pitchFamily="34" charset="-120"/>
              </a:rPr>
              <a:t>.</a:t>
            </a:r>
            <a:endParaRPr lang="en-US" sz="1200" dirty="0"/>
          </a:p>
        </p:txBody>
      </p:sp>
      <p:sp>
        <p:nvSpPr>
          <p:cNvPr id="5" name="Shape 2"/>
          <p:cNvSpPr/>
          <p:nvPr/>
        </p:nvSpPr>
        <p:spPr>
          <a:xfrm>
            <a:off x="703422" y="1961793"/>
            <a:ext cx="13381554" cy="1567220"/>
          </a:xfrm>
          <a:prstGeom prst="roundRect">
            <a:avLst>
              <a:gd name="adj" fmla="val 1513"/>
            </a:avLst>
          </a:prstGeom>
          <a:solidFill>
            <a:srgbClr val="EF9C82"/>
          </a:solidFill>
          <a:ln/>
        </p:spPr>
      </p:sp>
      <p:pic>
        <p:nvPicPr>
          <p:cNvPr id="6" name="Image 1" descr="preencoded.png"/>
          <p:cNvPicPr>
            <a:picLocks noChangeAspect="1"/>
          </p:cNvPicPr>
          <p:nvPr/>
        </p:nvPicPr>
        <p:blipFill>
          <a:blip r:embed="rId3"/>
          <a:stretch>
            <a:fillRect/>
          </a:stretch>
        </p:blipFill>
        <p:spPr>
          <a:xfrm>
            <a:off x="801327" y="2140922"/>
            <a:ext cx="232291" cy="185857"/>
          </a:xfrm>
          <a:prstGeom prst="rect">
            <a:avLst/>
          </a:prstGeom>
        </p:spPr>
      </p:pic>
      <p:sp>
        <p:nvSpPr>
          <p:cNvPr id="7" name="Text 3"/>
          <p:cNvSpPr/>
          <p:nvPr/>
        </p:nvSpPr>
        <p:spPr>
          <a:xfrm>
            <a:off x="1016295" y="2140922"/>
            <a:ext cx="1859161" cy="232410"/>
          </a:xfrm>
          <a:prstGeom prst="rect">
            <a:avLst/>
          </a:prstGeom>
          <a:noFill/>
          <a:ln/>
        </p:spPr>
        <p:txBody>
          <a:bodyPr wrap="none" lIns="0" tIns="0" rIns="0" bIns="0" rtlCol="0" anchor="t"/>
          <a:lstStyle/>
          <a:p>
            <a:pPr marL="0" indent="0" algn="l">
              <a:lnSpc>
                <a:spcPts val="1800"/>
              </a:lnSpc>
              <a:buNone/>
            </a:pPr>
            <a:r>
              <a:rPr lang="en-US" sz="2400" dirty="0">
                <a:solidFill>
                  <a:srgbClr val="000000"/>
                </a:solidFill>
                <a:latin typeface="Quattrocento" pitchFamily="34" charset="0"/>
                <a:ea typeface="Quattrocento" pitchFamily="34" charset="-122"/>
                <a:cs typeface="Quattrocento" pitchFamily="34" charset="-120"/>
              </a:rPr>
              <a:t>Producer Interface</a:t>
            </a:r>
            <a:endParaRPr lang="en-US" sz="2400" dirty="0"/>
          </a:p>
        </p:txBody>
      </p:sp>
      <p:sp>
        <p:nvSpPr>
          <p:cNvPr id="8" name="Text 4"/>
          <p:cNvSpPr/>
          <p:nvPr/>
        </p:nvSpPr>
        <p:spPr>
          <a:xfrm>
            <a:off x="1858135" y="2703691"/>
            <a:ext cx="11880166" cy="758309"/>
          </a:xfrm>
          <a:prstGeom prst="rect">
            <a:avLst/>
          </a:prstGeom>
          <a:noFill/>
          <a:ln/>
        </p:spPr>
        <p:txBody>
          <a:bodyPr wrap="square" lIns="0" tIns="0" rIns="0" bIns="0" rtlCol="0" anchor="t"/>
          <a:lstStyle/>
          <a:p>
            <a:pPr marL="0" indent="0" algn="l">
              <a:lnSpc>
                <a:spcPts val="1950"/>
              </a:lnSpc>
              <a:buNone/>
            </a:pPr>
            <a:r>
              <a:rPr lang="en-US" dirty="0">
                <a:solidFill>
                  <a:srgbClr val="000000"/>
                </a:solidFill>
                <a:latin typeface="Quattrocento" pitchFamily="34" charset="0"/>
                <a:ea typeface="Quattrocento" pitchFamily="34" charset="-122"/>
                <a:cs typeface="Quattrocento" pitchFamily="34" charset="-120"/>
              </a:rPr>
              <a:t>Enter the amount of surplus energy (in kWh) you wish to sell and your desired price per unit. The dashboard instantly displays your available tokens and past sales</a:t>
            </a:r>
            <a:r>
              <a:rPr lang="en-US" sz="1400" dirty="0">
                <a:solidFill>
                  <a:srgbClr val="000000"/>
                </a:solidFill>
                <a:latin typeface="Quattrocento" pitchFamily="34" charset="0"/>
                <a:ea typeface="Quattrocento" pitchFamily="34" charset="-122"/>
                <a:cs typeface="Quattrocento" pitchFamily="34" charset="-120"/>
              </a:rPr>
              <a:t>.</a:t>
            </a:r>
            <a:endParaRPr lang="en-US" sz="1400" dirty="0"/>
          </a:p>
        </p:txBody>
      </p:sp>
      <p:sp>
        <p:nvSpPr>
          <p:cNvPr id="9" name="Text 5"/>
          <p:cNvSpPr/>
          <p:nvPr/>
        </p:nvSpPr>
        <p:spPr>
          <a:xfrm>
            <a:off x="7515582" y="3706773"/>
            <a:ext cx="6569393" cy="758309"/>
          </a:xfrm>
          <a:prstGeom prst="rect">
            <a:avLst/>
          </a:prstGeom>
          <a:noFill/>
          <a:ln/>
        </p:spPr>
        <p:txBody>
          <a:bodyPr wrap="square" lIns="0" tIns="0" rIns="0" bIns="0" rtlCol="0" anchor="t"/>
          <a:lstStyle/>
          <a:p>
            <a:pPr marL="0" indent="0" algn="l">
              <a:lnSpc>
                <a:spcPts val="1950"/>
              </a:lnSpc>
              <a:buNone/>
            </a:pPr>
            <a:endParaRPr lang="en-US" sz="1200" dirty="0"/>
          </a:p>
        </p:txBody>
      </p:sp>
      <p:sp>
        <p:nvSpPr>
          <p:cNvPr id="10" name="Shape 6"/>
          <p:cNvSpPr/>
          <p:nvPr/>
        </p:nvSpPr>
        <p:spPr>
          <a:xfrm>
            <a:off x="703422" y="4642842"/>
            <a:ext cx="13381554" cy="1567220"/>
          </a:xfrm>
          <a:prstGeom prst="roundRect">
            <a:avLst>
              <a:gd name="adj" fmla="val 1513"/>
            </a:avLst>
          </a:prstGeom>
          <a:solidFill>
            <a:srgbClr val="EF9C82"/>
          </a:solidFill>
          <a:ln/>
        </p:spPr>
      </p:sp>
      <p:pic>
        <p:nvPicPr>
          <p:cNvPr id="11" name="Image 2" descr="preencoded.png"/>
          <p:cNvPicPr>
            <a:picLocks noChangeAspect="1"/>
          </p:cNvPicPr>
          <p:nvPr/>
        </p:nvPicPr>
        <p:blipFill>
          <a:blip r:embed="rId3"/>
          <a:stretch>
            <a:fillRect/>
          </a:stretch>
        </p:blipFill>
        <p:spPr>
          <a:xfrm>
            <a:off x="801327" y="4747319"/>
            <a:ext cx="232291" cy="185857"/>
          </a:xfrm>
          <a:prstGeom prst="rect">
            <a:avLst/>
          </a:prstGeom>
        </p:spPr>
      </p:pic>
      <p:sp>
        <p:nvSpPr>
          <p:cNvPr id="12" name="Text 7"/>
          <p:cNvSpPr/>
          <p:nvPr/>
        </p:nvSpPr>
        <p:spPr>
          <a:xfrm>
            <a:off x="1131523" y="4707051"/>
            <a:ext cx="1859161" cy="232410"/>
          </a:xfrm>
          <a:prstGeom prst="rect">
            <a:avLst/>
          </a:prstGeom>
          <a:noFill/>
          <a:ln/>
        </p:spPr>
        <p:txBody>
          <a:bodyPr wrap="none" lIns="0" tIns="0" rIns="0" bIns="0" rtlCol="0" anchor="t"/>
          <a:lstStyle/>
          <a:p>
            <a:pPr marL="0" indent="0" algn="l">
              <a:lnSpc>
                <a:spcPts val="1800"/>
              </a:lnSpc>
              <a:buNone/>
            </a:pPr>
            <a:r>
              <a:rPr lang="en-US" sz="2400" dirty="0">
                <a:solidFill>
                  <a:srgbClr val="000000"/>
                </a:solidFill>
                <a:latin typeface="Quattrocento" pitchFamily="34" charset="0"/>
                <a:ea typeface="Quattrocento" pitchFamily="34" charset="-122"/>
                <a:cs typeface="Quattrocento" pitchFamily="34" charset="-120"/>
              </a:rPr>
              <a:t>Consumer Interface</a:t>
            </a:r>
            <a:endParaRPr lang="en-US" sz="2400" dirty="0"/>
          </a:p>
        </p:txBody>
      </p:sp>
      <p:sp>
        <p:nvSpPr>
          <p:cNvPr id="13" name="Text 8"/>
          <p:cNvSpPr/>
          <p:nvPr/>
        </p:nvSpPr>
        <p:spPr>
          <a:xfrm>
            <a:off x="1858134" y="5132387"/>
            <a:ext cx="11880167" cy="758309"/>
          </a:xfrm>
          <a:prstGeom prst="rect">
            <a:avLst/>
          </a:prstGeom>
          <a:noFill/>
          <a:ln/>
        </p:spPr>
        <p:txBody>
          <a:bodyPr wrap="square" lIns="0" tIns="0" rIns="0" bIns="0" rtlCol="0" anchor="t"/>
          <a:lstStyle/>
          <a:p>
            <a:pPr marL="0" indent="0" algn="l">
              <a:lnSpc>
                <a:spcPts val="1950"/>
              </a:lnSpc>
              <a:buNone/>
            </a:pPr>
            <a:r>
              <a:rPr lang="en-US" dirty="0">
                <a:solidFill>
                  <a:srgbClr val="000000"/>
                </a:solidFill>
                <a:latin typeface="Quattrocento" pitchFamily="34" charset="0"/>
                <a:ea typeface="Quattrocento" pitchFamily="34" charset="-122"/>
                <a:cs typeface="Quattrocento" pitchFamily="34" charset="-120"/>
              </a:rPr>
              <a:t>Specify the amount of energy you want to buy. The system matches you with available producers, showing your token balance and past purchases. Transaction success or failure is clearly indicated</a:t>
            </a:r>
            <a:r>
              <a:rPr lang="en-US" sz="1200" dirty="0">
                <a:solidFill>
                  <a:srgbClr val="000000"/>
                </a:solidFill>
                <a:latin typeface="Quattrocento" pitchFamily="34" charset="0"/>
                <a:ea typeface="Quattrocento" pitchFamily="34" charset="-122"/>
                <a:cs typeface="Quattrocento" pitchFamily="34" charset="-120"/>
              </a:rPr>
              <a:t>.</a:t>
            </a:r>
            <a:endParaRPr lang="en-US" sz="1200" dirty="0"/>
          </a:p>
        </p:txBody>
      </p:sp>
      <p:sp>
        <p:nvSpPr>
          <p:cNvPr id="14" name="Text 9"/>
          <p:cNvSpPr/>
          <p:nvPr/>
        </p:nvSpPr>
        <p:spPr>
          <a:xfrm>
            <a:off x="553045" y="8239006"/>
            <a:ext cx="13524309" cy="252770"/>
          </a:xfrm>
          <a:prstGeom prst="rect">
            <a:avLst/>
          </a:prstGeom>
          <a:noFill/>
          <a:ln/>
        </p:spPr>
        <p:txBody>
          <a:bodyPr wrap="none" lIns="0" tIns="0" rIns="0" bIns="0" rtlCol="0" anchor="t"/>
          <a:lstStyle/>
          <a:p>
            <a:pPr marL="0" indent="0" algn="l">
              <a:lnSpc>
                <a:spcPts val="1950"/>
              </a:lnSpc>
              <a:buNone/>
            </a:pPr>
            <a:r>
              <a:rPr lang="en-US" sz="1200" dirty="0">
                <a:solidFill>
                  <a:srgbClr val="F9EEE7"/>
                </a:solidFill>
                <a:latin typeface="Quattrocento" pitchFamily="34" charset="0"/>
                <a:ea typeface="Quattrocento" pitchFamily="34" charset="-122"/>
                <a:cs typeface="Quattrocento" pitchFamily="34" charset="-120"/>
              </a:rPr>
              <a:t>The dashboard is designed to be highly responsive, providing real-time updates on transactions and token balances, making energy trading as simple as online shopping.</a:t>
            </a:r>
            <a:endParaRPr lang="en-US" sz="1200" dirty="0"/>
          </a:p>
        </p:txBody>
      </p:sp>
      <p:pic>
        <p:nvPicPr>
          <p:cNvPr id="16" name="Picture 15">
            <a:extLst>
              <a:ext uri="{FF2B5EF4-FFF2-40B4-BE49-F238E27FC236}">
                <a16:creationId xmlns:a16="http://schemas.microsoft.com/office/drawing/2014/main" id="{C16572F2-8DF8-1C1D-ECD3-7BAB704318E1}"/>
              </a:ext>
            </a:extLst>
          </p:cNvPr>
          <p:cNvPicPr>
            <a:picLocks noChangeAspect="1"/>
          </p:cNvPicPr>
          <p:nvPr/>
        </p:nvPicPr>
        <p:blipFill>
          <a:blip r:embed="rId4"/>
          <a:stretch>
            <a:fillRect/>
          </a:stretch>
        </p:blipFill>
        <p:spPr>
          <a:xfrm>
            <a:off x="-1" y="7766313"/>
            <a:ext cx="14630400" cy="50553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65453" y="601385"/>
            <a:ext cx="9340215" cy="643176"/>
          </a:xfrm>
          <a:prstGeom prst="rect">
            <a:avLst/>
          </a:prstGeom>
          <a:noFill/>
          <a:ln/>
        </p:spPr>
        <p:txBody>
          <a:bodyPr wrap="none" lIns="0" tIns="0" rIns="0" bIns="0" rtlCol="0" anchor="t"/>
          <a:lstStyle/>
          <a:p>
            <a:pPr marL="0" indent="0" algn="l">
              <a:lnSpc>
                <a:spcPts val="5050"/>
              </a:lnSpc>
              <a:buNone/>
            </a:pPr>
            <a:r>
              <a:rPr lang="en-US" sz="4050" dirty="0">
                <a:solidFill>
                  <a:srgbClr val="FFD9BE"/>
                </a:solidFill>
                <a:latin typeface="Quattrocento" pitchFamily="34" charset="0"/>
                <a:ea typeface="Quattrocento" pitchFamily="34" charset="-122"/>
                <a:cs typeface="Quattrocento" pitchFamily="34" charset="-120"/>
              </a:rPr>
              <a:t>How It Works: The Blockchain Backbone</a:t>
            </a:r>
            <a:endParaRPr lang="en-US" sz="4050" dirty="0"/>
          </a:p>
        </p:txBody>
      </p:sp>
      <p:pic>
        <p:nvPicPr>
          <p:cNvPr id="3" name="Image 0" descr="preencoded.png"/>
          <p:cNvPicPr>
            <a:picLocks noChangeAspect="1"/>
          </p:cNvPicPr>
          <p:nvPr/>
        </p:nvPicPr>
        <p:blipFill>
          <a:blip r:embed="rId3"/>
          <a:stretch>
            <a:fillRect/>
          </a:stretch>
        </p:blipFill>
        <p:spPr>
          <a:xfrm>
            <a:off x="975241" y="1681996"/>
            <a:ext cx="12679918" cy="4758095"/>
          </a:xfrm>
          <a:prstGeom prst="rect">
            <a:avLst/>
          </a:prstGeom>
        </p:spPr>
      </p:pic>
      <p:pic>
        <p:nvPicPr>
          <p:cNvPr id="4" name="Image 1" descr="preencoded.png"/>
          <p:cNvPicPr>
            <a:picLocks noChangeAspect="1"/>
          </p:cNvPicPr>
          <p:nvPr/>
        </p:nvPicPr>
        <p:blipFill>
          <a:blip r:embed="rId4"/>
          <a:stretch>
            <a:fillRect/>
          </a:stretch>
        </p:blipFill>
        <p:spPr>
          <a:xfrm>
            <a:off x="11804038" y="2893968"/>
            <a:ext cx="654970" cy="654970"/>
          </a:xfrm>
          <a:prstGeom prst="rect">
            <a:avLst/>
          </a:prstGeom>
        </p:spPr>
      </p:pic>
      <p:sp>
        <p:nvSpPr>
          <p:cNvPr id="5" name="Text 1"/>
          <p:cNvSpPr/>
          <p:nvPr/>
        </p:nvSpPr>
        <p:spPr>
          <a:xfrm>
            <a:off x="11220500" y="5295867"/>
            <a:ext cx="1912513" cy="346520"/>
          </a:xfrm>
          <a:prstGeom prst="rect">
            <a:avLst/>
          </a:prstGeom>
          <a:noFill/>
          <a:ln/>
        </p:spPr>
        <p:txBody>
          <a:bodyPr wrap="none" lIns="0" tIns="0" rIns="0" bIns="0" rtlCol="0" anchor="t"/>
          <a:lstStyle/>
          <a:p>
            <a:pPr marL="0" indent="0" algn="ctr">
              <a:lnSpc>
                <a:spcPts val="1550"/>
              </a:lnSpc>
              <a:buNone/>
            </a:pPr>
            <a:r>
              <a:rPr lang="en-US" sz="1250" dirty="0">
                <a:solidFill>
                  <a:srgbClr val="F9EEE7"/>
                </a:solidFill>
                <a:latin typeface="Quattrocento" pitchFamily="34" charset="0"/>
                <a:ea typeface="Quattrocento" pitchFamily="34" charset="-122"/>
                <a:cs typeface="Quattrocento" pitchFamily="34" charset="-120"/>
              </a:rPr>
              <a:t>Settlement</a:t>
            </a:r>
            <a:endParaRPr lang="en-US" sz="1250" dirty="0"/>
          </a:p>
        </p:txBody>
      </p:sp>
      <p:pic>
        <p:nvPicPr>
          <p:cNvPr id="6" name="Image 2" descr="preencoded.png"/>
          <p:cNvPicPr>
            <a:picLocks noChangeAspect="1"/>
          </p:cNvPicPr>
          <p:nvPr/>
        </p:nvPicPr>
        <p:blipFill>
          <a:blip r:embed="rId5"/>
          <a:stretch>
            <a:fillRect/>
          </a:stretch>
        </p:blipFill>
        <p:spPr>
          <a:xfrm>
            <a:off x="9406232" y="2895196"/>
            <a:ext cx="654970" cy="654970"/>
          </a:xfrm>
          <a:prstGeom prst="rect">
            <a:avLst/>
          </a:prstGeom>
        </p:spPr>
      </p:pic>
      <p:sp>
        <p:nvSpPr>
          <p:cNvPr id="7" name="Text 2"/>
          <p:cNvSpPr/>
          <p:nvPr/>
        </p:nvSpPr>
        <p:spPr>
          <a:xfrm>
            <a:off x="8810209" y="5295867"/>
            <a:ext cx="1912513" cy="346520"/>
          </a:xfrm>
          <a:prstGeom prst="rect">
            <a:avLst/>
          </a:prstGeom>
          <a:noFill/>
          <a:ln/>
        </p:spPr>
        <p:txBody>
          <a:bodyPr wrap="none" lIns="0" tIns="0" rIns="0" bIns="0" rtlCol="0" anchor="t"/>
          <a:lstStyle/>
          <a:p>
            <a:pPr marL="0" indent="0" algn="ctr">
              <a:lnSpc>
                <a:spcPts val="1550"/>
              </a:lnSpc>
              <a:buNone/>
            </a:pPr>
            <a:r>
              <a:rPr lang="en-US" sz="1250" dirty="0">
                <a:solidFill>
                  <a:srgbClr val="F9EEE7"/>
                </a:solidFill>
                <a:latin typeface="Quattrocento" pitchFamily="34" charset="0"/>
                <a:ea typeface="Quattrocento" pitchFamily="34" charset="-122"/>
                <a:cs typeface="Quattrocento" pitchFamily="34" charset="-120"/>
              </a:rPr>
              <a:t>Verification</a:t>
            </a:r>
            <a:endParaRPr lang="en-US" sz="1250" dirty="0"/>
          </a:p>
        </p:txBody>
      </p:sp>
      <p:pic>
        <p:nvPicPr>
          <p:cNvPr id="8" name="Image 3" descr="preencoded.png"/>
          <p:cNvPicPr>
            <a:picLocks noChangeAspect="1"/>
          </p:cNvPicPr>
          <p:nvPr/>
        </p:nvPicPr>
        <p:blipFill>
          <a:blip r:embed="rId6"/>
          <a:stretch>
            <a:fillRect/>
          </a:stretch>
        </p:blipFill>
        <p:spPr>
          <a:xfrm>
            <a:off x="7009041" y="2895196"/>
            <a:ext cx="654971" cy="654970"/>
          </a:xfrm>
          <a:prstGeom prst="rect">
            <a:avLst/>
          </a:prstGeom>
        </p:spPr>
      </p:pic>
      <p:sp>
        <p:nvSpPr>
          <p:cNvPr id="9" name="Text 3"/>
          <p:cNvSpPr/>
          <p:nvPr/>
        </p:nvSpPr>
        <p:spPr>
          <a:xfrm>
            <a:off x="6413018" y="5295867"/>
            <a:ext cx="1912513" cy="346520"/>
          </a:xfrm>
          <a:prstGeom prst="rect">
            <a:avLst/>
          </a:prstGeom>
          <a:noFill/>
          <a:ln/>
        </p:spPr>
        <p:txBody>
          <a:bodyPr wrap="none" lIns="0" tIns="0" rIns="0" bIns="0" rtlCol="0" anchor="t"/>
          <a:lstStyle/>
          <a:p>
            <a:pPr marL="0" indent="0" algn="ctr">
              <a:lnSpc>
                <a:spcPts val="1550"/>
              </a:lnSpc>
              <a:buNone/>
            </a:pPr>
            <a:r>
              <a:rPr lang="en-US" sz="1250" dirty="0">
                <a:solidFill>
                  <a:srgbClr val="F9EEE7"/>
                </a:solidFill>
                <a:latin typeface="Quattrocento" pitchFamily="34" charset="0"/>
                <a:ea typeface="Quattrocento" pitchFamily="34" charset="-122"/>
                <a:cs typeface="Quattrocento" pitchFamily="34" charset="-120"/>
              </a:rPr>
              <a:t>Match</a:t>
            </a:r>
            <a:endParaRPr lang="en-US" sz="1250" dirty="0"/>
          </a:p>
        </p:txBody>
      </p:sp>
      <p:pic>
        <p:nvPicPr>
          <p:cNvPr id="10" name="Image 4" descr="preencoded.png"/>
          <p:cNvPicPr>
            <a:picLocks noChangeAspect="1"/>
          </p:cNvPicPr>
          <p:nvPr/>
        </p:nvPicPr>
        <p:blipFill>
          <a:blip r:embed="rId7"/>
          <a:stretch>
            <a:fillRect/>
          </a:stretch>
        </p:blipFill>
        <p:spPr>
          <a:xfrm>
            <a:off x="4611849" y="2895196"/>
            <a:ext cx="654970" cy="654970"/>
          </a:xfrm>
          <a:prstGeom prst="rect">
            <a:avLst/>
          </a:prstGeom>
        </p:spPr>
      </p:pic>
      <p:sp>
        <p:nvSpPr>
          <p:cNvPr id="11" name="Text 4"/>
          <p:cNvSpPr/>
          <p:nvPr/>
        </p:nvSpPr>
        <p:spPr>
          <a:xfrm>
            <a:off x="4015826" y="5295867"/>
            <a:ext cx="1912513" cy="346520"/>
          </a:xfrm>
          <a:prstGeom prst="rect">
            <a:avLst/>
          </a:prstGeom>
          <a:noFill/>
          <a:ln/>
        </p:spPr>
        <p:txBody>
          <a:bodyPr wrap="none" lIns="0" tIns="0" rIns="0" bIns="0" rtlCol="0" anchor="t"/>
          <a:lstStyle/>
          <a:p>
            <a:pPr marL="0" indent="0" algn="ctr">
              <a:lnSpc>
                <a:spcPts val="1550"/>
              </a:lnSpc>
              <a:buNone/>
            </a:pPr>
            <a:r>
              <a:rPr lang="en-US" sz="1250" dirty="0">
                <a:solidFill>
                  <a:srgbClr val="F9EEE7"/>
                </a:solidFill>
                <a:latin typeface="Quattrocento" pitchFamily="34" charset="0"/>
                <a:ea typeface="Quattrocento" pitchFamily="34" charset="-122"/>
                <a:cs typeface="Quattrocento" pitchFamily="34" charset="-120"/>
              </a:rPr>
              <a:t>Offer</a:t>
            </a:r>
            <a:endParaRPr lang="en-US" sz="1250" dirty="0"/>
          </a:p>
        </p:txBody>
      </p:sp>
      <p:pic>
        <p:nvPicPr>
          <p:cNvPr id="12" name="Image 5" descr="preencoded.png"/>
          <p:cNvPicPr>
            <a:picLocks noChangeAspect="1"/>
          </p:cNvPicPr>
          <p:nvPr/>
        </p:nvPicPr>
        <p:blipFill>
          <a:blip r:embed="rId8"/>
          <a:stretch>
            <a:fillRect/>
          </a:stretch>
        </p:blipFill>
        <p:spPr>
          <a:xfrm>
            <a:off x="2201558" y="2895196"/>
            <a:ext cx="654970" cy="654970"/>
          </a:xfrm>
          <a:prstGeom prst="rect">
            <a:avLst/>
          </a:prstGeom>
        </p:spPr>
      </p:pic>
      <p:sp>
        <p:nvSpPr>
          <p:cNvPr id="13" name="Text 5"/>
          <p:cNvSpPr/>
          <p:nvPr/>
        </p:nvSpPr>
        <p:spPr>
          <a:xfrm>
            <a:off x="1566237" y="5295867"/>
            <a:ext cx="1912513" cy="346520"/>
          </a:xfrm>
          <a:prstGeom prst="rect">
            <a:avLst/>
          </a:prstGeom>
          <a:noFill/>
          <a:ln/>
        </p:spPr>
        <p:txBody>
          <a:bodyPr wrap="none" lIns="0" tIns="0" rIns="0" bIns="0" rtlCol="0" anchor="t"/>
          <a:lstStyle/>
          <a:p>
            <a:pPr marL="0" indent="0" algn="ctr">
              <a:lnSpc>
                <a:spcPts val="1550"/>
              </a:lnSpc>
              <a:buNone/>
            </a:pPr>
            <a:r>
              <a:rPr lang="en-US" sz="1250" dirty="0">
                <a:solidFill>
                  <a:srgbClr val="F9EEE7"/>
                </a:solidFill>
                <a:latin typeface="Quattrocento" pitchFamily="34" charset="0"/>
                <a:ea typeface="Quattrocento" pitchFamily="34" charset="-122"/>
                <a:cs typeface="Quattrocento" pitchFamily="34" charset="-120"/>
              </a:rPr>
              <a:t>Generation</a:t>
            </a:r>
            <a:endParaRPr lang="en-US" sz="1250" dirty="0"/>
          </a:p>
        </p:txBody>
      </p:sp>
      <p:sp>
        <p:nvSpPr>
          <p:cNvPr id="14" name="Text 6"/>
          <p:cNvSpPr/>
          <p:nvPr/>
        </p:nvSpPr>
        <p:spPr>
          <a:xfrm>
            <a:off x="765453" y="6686074"/>
            <a:ext cx="13099494" cy="1049774"/>
          </a:xfrm>
          <a:prstGeom prst="rect">
            <a:avLst/>
          </a:prstGeom>
          <a:noFill/>
          <a:ln/>
        </p:spPr>
        <p:txBody>
          <a:bodyPr wrap="square" lIns="0" tIns="0" rIns="0" bIns="0" rtlCol="0" anchor="t"/>
          <a:lstStyle/>
          <a:p>
            <a:pPr marL="0" indent="0" algn="l">
              <a:lnSpc>
                <a:spcPts val="2750"/>
              </a:lnSpc>
              <a:buNone/>
            </a:pPr>
            <a:r>
              <a:rPr lang="en-US" sz="1700" dirty="0">
                <a:solidFill>
                  <a:srgbClr val="F9EEE7"/>
                </a:solidFill>
                <a:latin typeface="Quattrocento" pitchFamily="34" charset="0"/>
                <a:ea typeface="Quattrocento" pitchFamily="34" charset="-122"/>
                <a:cs typeface="Quattrocento" pitchFamily="34" charset="-120"/>
              </a:rPr>
              <a:t>Our system leverages blockchain to provide unparalleled transparency and security for every transaction. Each unit of energy traded is recorded on an immutable ledger, ensuring real-time settlement and preventing fraud. This distributed ledger technology eliminates the need for intermediaries, significantly reducing operational costs and transaction fees for all participants.</a:t>
            </a:r>
            <a:endParaRPr lang="en-US" sz="1700" dirty="0"/>
          </a:p>
        </p:txBody>
      </p:sp>
      <p:pic>
        <p:nvPicPr>
          <p:cNvPr id="16" name="Picture 15">
            <a:extLst>
              <a:ext uri="{FF2B5EF4-FFF2-40B4-BE49-F238E27FC236}">
                <a16:creationId xmlns:a16="http://schemas.microsoft.com/office/drawing/2014/main" id="{206CCAEF-FB91-E834-67A5-9C71343B8D1C}"/>
              </a:ext>
            </a:extLst>
          </p:cNvPr>
          <p:cNvPicPr>
            <a:picLocks noChangeAspect="1"/>
          </p:cNvPicPr>
          <p:nvPr/>
        </p:nvPicPr>
        <p:blipFill>
          <a:blip r:embed="rId9"/>
          <a:stretch>
            <a:fillRect/>
          </a:stretch>
        </p:blipFill>
        <p:spPr>
          <a:xfrm>
            <a:off x="0" y="7817004"/>
            <a:ext cx="14630400" cy="412595"/>
          </a:xfrm>
          <a:prstGeom prst="rect">
            <a:avLst/>
          </a:prstGeom>
        </p:spPr>
      </p:pic>
      <p:pic>
        <p:nvPicPr>
          <p:cNvPr id="18" name="Picture 17">
            <a:extLst>
              <a:ext uri="{FF2B5EF4-FFF2-40B4-BE49-F238E27FC236}">
                <a16:creationId xmlns:a16="http://schemas.microsoft.com/office/drawing/2014/main" id="{A5AD9C3A-20C5-833D-8C53-1321E398DF6B}"/>
              </a:ext>
            </a:extLst>
          </p:cNvPr>
          <p:cNvPicPr>
            <a:picLocks noChangeAspect="1"/>
          </p:cNvPicPr>
          <p:nvPr/>
        </p:nvPicPr>
        <p:blipFill>
          <a:blip r:embed="rId10"/>
          <a:stretch>
            <a:fillRect/>
          </a:stretch>
        </p:blipFill>
        <p:spPr>
          <a:xfrm>
            <a:off x="21214" y="11151"/>
            <a:ext cx="14609185" cy="781700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16029" y="483989"/>
            <a:ext cx="7451288" cy="517684"/>
          </a:xfrm>
          <a:prstGeom prst="rect">
            <a:avLst/>
          </a:prstGeom>
          <a:noFill/>
          <a:ln/>
        </p:spPr>
        <p:txBody>
          <a:bodyPr wrap="none" lIns="0" tIns="0" rIns="0" bIns="0" rtlCol="0" anchor="t"/>
          <a:lstStyle/>
          <a:p>
            <a:pPr marL="0" indent="0" algn="l">
              <a:lnSpc>
                <a:spcPts val="4050"/>
              </a:lnSpc>
              <a:buNone/>
            </a:pPr>
            <a:r>
              <a:rPr lang="en-US" sz="3250" dirty="0">
                <a:solidFill>
                  <a:srgbClr val="FFD9BE"/>
                </a:solidFill>
                <a:latin typeface="Quattrocento" pitchFamily="34" charset="0"/>
                <a:ea typeface="Quattrocento" pitchFamily="34" charset="-122"/>
                <a:cs typeface="Quattrocento" pitchFamily="34" charset="-120"/>
              </a:rPr>
              <a:t>Our Vision: Peer-to-Peer Energy Trading</a:t>
            </a:r>
            <a:endParaRPr lang="en-US" sz="3250" dirty="0"/>
          </a:p>
        </p:txBody>
      </p:sp>
      <p:sp>
        <p:nvSpPr>
          <p:cNvPr id="3" name="Text 1"/>
          <p:cNvSpPr/>
          <p:nvPr/>
        </p:nvSpPr>
        <p:spPr>
          <a:xfrm>
            <a:off x="616029" y="1423988"/>
            <a:ext cx="6484501" cy="1126808"/>
          </a:xfrm>
          <a:prstGeom prst="rect">
            <a:avLst/>
          </a:prstGeom>
          <a:noFill/>
          <a:ln/>
        </p:spPr>
        <p:txBody>
          <a:bodyPr wrap="square" lIns="0" tIns="0" rIns="0" bIns="0" rtlCol="0" anchor="t"/>
          <a:lstStyle/>
          <a:p>
            <a:pPr marL="0" indent="0" algn="l">
              <a:lnSpc>
                <a:spcPts val="2200"/>
              </a:lnSpc>
              <a:buNone/>
            </a:pPr>
            <a:r>
              <a:rPr lang="en-US" sz="1350" dirty="0">
                <a:solidFill>
                  <a:srgbClr val="F9EEE7"/>
                </a:solidFill>
                <a:latin typeface="Quattrocento" pitchFamily="34" charset="0"/>
                <a:ea typeface="Quattrocento" pitchFamily="34" charset="-122"/>
                <a:cs typeface="Quattrocento" pitchFamily="34" charset="-120"/>
              </a:rPr>
              <a:t>Imagine a world where your solar panels generate surplus energy, and instead of selling it back to a utility at a fixed rate, you can trade it directly with your neighbor using secure digital tokens. This is the core of our peer-to-peer renewable energy trading platform.</a:t>
            </a:r>
            <a:endParaRPr lang="en-US" sz="1350" dirty="0"/>
          </a:p>
        </p:txBody>
      </p:sp>
      <p:sp>
        <p:nvSpPr>
          <p:cNvPr id="4" name="Text 2"/>
          <p:cNvSpPr/>
          <p:nvPr/>
        </p:nvSpPr>
        <p:spPr>
          <a:xfrm>
            <a:off x="616029" y="2709148"/>
            <a:ext cx="6484501" cy="563404"/>
          </a:xfrm>
          <a:prstGeom prst="rect">
            <a:avLst/>
          </a:prstGeom>
          <a:noFill/>
          <a:ln/>
        </p:spPr>
        <p:txBody>
          <a:bodyPr wrap="square" lIns="0" tIns="0" rIns="0" bIns="0" rtlCol="0" anchor="t"/>
          <a:lstStyle/>
          <a:p>
            <a:pPr marL="342900" indent="-342900" algn="l">
              <a:lnSpc>
                <a:spcPts val="2200"/>
              </a:lnSpc>
              <a:buSzPct val="100000"/>
              <a:buChar char="•"/>
            </a:pPr>
            <a:r>
              <a:rPr lang="en-US" sz="1350" b="1" dirty="0">
                <a:solidFill>
                  <a:srgbClr val="F9EEE7"/>
                </a:solidFill>
                <a:latin typeface="Quattrocento" pitchFamily="34" charset="0"/>
                <a:ea typeface="Quattrocento" pitchFamily="34" charset="-122"/>
                <a:cs typeface="Quattrocento" pitchFamily="34" charset="-120"/>
              </a:rPr>
              <a:t>Direct Transactions:</a:t>
            </a:r>
            <a:r>
              <a:rPr lang="en-US" sz="1350" dirty="0">
                <a:solidFill>
                  <a:srgbClr val="F9EEE7"/>
                </a:solidFill>
                <a:latin typeface="Quattrocento" pitchFamily="34" charset="0"/>
                <a:ea typeface="Quattrocento" pitchFamily="34" charset="-122"/>
                <a:cs typeface="Quattrocento" pitchFamily="34" charset="-120"/>
              </a:rPr>
              <a:t> Producers (e.g., solar households) sell directly to consumers.</a:t>
            </a:r>
            <a:endParaRPr lang="en-US" sz="1350" dirty="0"/>
          </a:p>
        </p:txBody>
      </p:sp>
      <p:sp>
        <p:nvSpPr>
          <p:cNvPr id="5" name="Text 3"/>
          <p:cNvSpPr/>
          <p:nvPr/>
        </p:nvSpPr>
        <p:spPr>
          <a:xfrm>
            <a:off x="616029" y="3334107"/>
            <a:ext cx="6484501" cy="281702"/>
          </a:xfrm>
          <a:prstGeom prst="rect">
            <a:avLst/>
          </a:prstGeom>
          <a:noFill/>
          <a:ln/>
        </p:spPr>
        <p:txBody>
          <a:bodyPr wrap="none" lIns="0" tIns="0" rIns="0" bIns="0" rtlCol="0" anchor="t"/>
          <a:lstStyle/>
          <a:p>
            <a:pPr marL="342900" indent="-342900" algn="l">
              <a:lnSpc>
                <a:spcPts val="2200"/>
              </a:lnSpc>
              <a:buSzPct val="100000"/>
              <a:buChar char="•"/>
            </a:pPr>
            <a:r>
              <a:rPr lang="en-US" sz="1350" b="1" dirty="0">
                <a:solidFill>
                  <a:srgbClr val="F9EEE7"/>
                </a:solidFill>
                <a:latin typeface="Quattrocento" pitchFamily="34" charset="0"/>
                <a:ea typeface="Quattrocento" pitchFamily="34" charset="-122"/>
                <a:cs typeface="Quattrocento" pitchFamily="34" charset="-120"/>
              </a:rPr>
              <a:t>Fair Pricing:</a:t>
            </a:r>
            <a:r>
              <a:rPr lang="en-US" sz="1350" dirty="0">
                <a:solidFill>
                  <a:srgbClr val="F9EEE7"/>
                </a:solidFill>
                <a:latin typeface="Quattrocento" pitchFamily="34" charset="0"/>
                <a:ea typeface="Quattrocento" pitchFamily="34" charset="-122"/>
                <a:cs typeface="Quattrocento" pitchFamily="34" charset="-120"/>
              </a:rPr>
              <a:t> Participants can set their own prices, fostering a dynamic market.</a:t>
            </a:r>
            <a:endParaRPr lang="en-US" sz="1350" dirty="0"/>
          </a:p>
        </p:txBody>
      </p:sp>
      <p:sp>
        <p:nvSpPr>
          <p:cNvPr id="6" name="Text 4"/>
          <p:cNvSpPr/>
          <p:nvPr/>
        </p:nvSpPr>
        <p:spPr>
          <a:xfrm>
            <a:off x="616029" y="3677364"/>
            <a:ext cx="6484501" cy="563404"/>
          </a:xfrm>
          <a:prstGeom prst="rect">
            <a:avLst/>
          </a:prstGeom>
          <a:noFill/>
          <a:ln/>
        </p:spPr>
        <p:txBody>
          <a:bodyPr wrap="square" lIns="0" tIns="0" rIns="0" bIns="0" rtlCol="0" anchor="t"/>
          <a:lstStyle/>
          <a:p>
            <a:pPr marL="342900" indent="-342900" algn="l">
              <a:lnSpc>
                <a:spcPts val="2200"/>
              </a:lnSpc>
              <a:buSzPct val="100000"/>
              <a:buChar char="•"/>
            </a:pPr>
            <a:r>
              <a:rPr lang="en-US" sz="1350" b="1" dirty="0">
                <a:solidFill>
                  <a:srgbClr val="F9EEE7"/>
                </a:solidFill>
                <a:latin typeface="Quattrocento" pitchFamily="34" charset="0"/>
                <a:ea typeface="Quattrocento" pitchFamily="34" charset="-122"/>
                <a:cs typeface="Quattrocento" pitchFamily="34" charset="-120"/>
              </a:rPr>
              <a:t>Community Empowerment:</a:t>
            </a:r>
            <a:r>
              <a:rPr lang="en-US" sz="1350" dirty="0">
                <a:solidFill>
                  <a:srgbClr val="F9EEE7"/>
                </a:solidFill>
                <a:latin typeface="Quattrocento" pitchFamily="34" charset="0"/>
                <a:ea typeface="Quattrocento" pitchFamily="34" charset="-122"/>
                <a:cs typeface="Quattrocento" pitchFamily="34" charset="-120"/>
              </a:rPr>
              <a:t> Local energy ecosystems thrive, reducing reliance on large utilities.</a:t>
            </a:r>
            <a:endParaRPr lang="en-US" sz="1350" dirty="0"/>
          </a:p>
        </p:txBody>
      </p:sp>
      <p:pic>
        <p:nvPicPr>
          <p:cNvPr id="7" name="Image 0" descr="preencoded.png"/>
          <p:cNvPicPr>
            <a:picLocks noChangeAspect="1"/>
          </p:cNvPicPr>
          <p:nvPr/>
        </p:nvPicPr>
        <p:blipFill>
          <a:blip r:embed="rId3"/>
          <a:stretch>
            <a:fillRect/>
          </a:stretch>
        </p:blipFill>
        <p:spPr>
          <a:xfrm>
            <a:off x="7649003" y="1173703"/>
            <a:ext cx="6484501" cy="6484501"/>
          </a:xfrm>
          <a:prstGeom prst="rect">
            <a:avLst/>
          </a:prstGeom>
        </p:spPr>
      </p:pic>
      <p:sp>
        <p:nvSpPr>
          <p:cNvPr id="8" name="Text 5"/>
          <p:cNvSpPr/>
          <p:nvPr/>
        </p:nvSpPr>
        <p:spPr>
          <a:xfrm>
            <a:off x="616029" y="8344138"/>
            <a:ext cx="13398341" cy="281702"/>
          </a:xfrm>
          <a:prstGeom prst="rect">
            <a:avLst/>
          </a:prstGeom>
          <a:noFill/>
          <a:ln/>
        </p:spPr>
        <p:txBody>
          <a:bodyPr wrap="none" lIns="0" tIns="0" rIns="0" bIns="0" rtlCol="0" anchor="t"/>
          <a:lstStyle/>
          <a:p>
            <a:pPr marL="0" indent="0" algn="l">
              <a:lnSpc>
                <a:spcPts val="2200"/>
              </a:lnSpc>
              <a:buNone/>
            </a:pPr>
            <a:r>
              <a:rPr lang="en-US" sz="1350" dirty="0">
                <a:solidFill>
                  <a:srgbClr val="F9EEE7"/>
                </a:solidFill>
                <a:latin typeface="Quattrocento" pitchFamily="34" charset="0"/>
                <a:ea typeface="Quattrocento" pitchFamily="34" charset="-122"/>
                <a:cs typeface="Quattrocento" pitchFamily="34" charset="-120"/>
              </a:rPr>
              <a:t>This model ensures that the value of locally produced clean energy stays within the community, promoting energy independence and a more resilient grid.</a:t>
            </a:r>
            <a:endParaRPr lang="en-US" sz="1350" dirty="0"/>
          </a:p>
        </p:txBody>
      </p:sp>
      <p:pic>
        <p:nvPicPr>
          <p:cNvPr id="10" name="Picture 9">
            <a:extLst>
              <a:ext uri="{FF2B5EF4-FFF2-40B4-BE49-F238E27FC236}">
                <a16:creationId xmlns:a16="http://schemas.microsoft.com/office/drawing/2014/main" id="{7D256C3C-42DF-CA13-7DCC-51E15A22AAB9}"/>
              </a:ext>
            </a:extLst>
          </p:cNvPr>
          <p:cNvPicPr>
            <a:picLocks noChangeAspect="1"/>
          </p:cNvPicPr>
          <p:nvPr/>
        </p:nvPicPr>
        <p:blipFill>
          <a:blip r:embed="rId4"/>
          <a:stretch>
            <a:fillRect/>
          </a:stretch>
        </p:blipFill>
        <p:spPr>
          <a:xfrm>
            <a:off x="0" y="7816556"/>
            <a:ext cx="14630400" cy="413044"/>
          </a:xfrm>
          <a:prstGeom prst="rect">
            <a:avLst/>
          </a:prstGeom>
        </p:spPr>
      </p:pic>
      <p:pic>
        <p:nvPicPr>
          <p:cNvPr id="12" name="Picture 11">
            <a:extLst>
              <a:ext uri="{FF2B5EF4-FFF2-40B4-BE49-F238E27FC236}">
                <a16:creationId xmlns:a16="http://schemas.microsoft.com/office/drawing/2014/main" id="{496AFE10-0AFB-3B4C-A512-4DB1EAFE0F3C}"/>
              </a:ext>
            </a:extLst>
          </p:cNvPr>
          <p:cNvPicPr>
            <a:picLocks noChangeAspect="1"/>
          </p:cNvPicPr>
          <p:nvPr/>
        </p:nvPicPr>
        <p:blipFill>
          <a:blip r:embed="rId5"/>
          <a:stretch>
            <a:fillRect/>
          </a:stretch>
        </p:blipFill>
        <p:spPr>
          <a:xfrm>
            <a:off x="-1" y="-17432"/>
            <a:ext cx="14630399" cy="824703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561148"/>
            <a:ext cx="10774561" cy="704017"/>
          </a:xfrm>
          <a:prstGeom prst="rect">
            <a:avLst/>
          </a:prstGeom>
          <a:noFill/>
          <a:ln/>
        </p:spPr>
        <p:txBody>
          <a:bodyPr wrap="none" lIns="0" tIns="0" rIns="0" bIns="0" rtlCol="0" anchor="t"/>
          <a:lstStyle/>
          <a:p>
            <a:pPr marL="0" indent="0" algn="l">
              <a:lnSpc>
                <a:spcPts val="5500"/>
              </a:lnSpc>
              <a:buNone/>
            </a:pPr>
            <a:r>
              <a:rPr lang="en-US" sz="4400" dirty="0">
                <a:solidFill>
                  <a:srgbClr val="FFD9BE"/>
                </a:solidFill>
                <a:latin typeface="Quattrocento" pitchFamily="34" charset="0"/>
                <a:ea typeface="Quattrocento" pitchFamily="34" charset="-122"/>
                <a:cs typeface="Quattrocento" pitchFamily="34" charset="-120"/>
              </a:rPr>
              <a:t>The Energy Revolution: Why Decentralize?</a:t>
            </a:r>
            <a:endParaRPr lang="en-US" sz="4400" dirty="0"/>
          </a:p>
        </p:txBody>
      </p:sp>
      <p:sp>
        <p:nvSpPr>
          <p:cNvPr id="3" name="Shape 1"/>
          <p:cNvSpPr/>
          <p:nvPr/>
        </p:nvSpPr>
        <p:spPr>
          <a:xfrm>
            <a:off x="837724" y="2743914"/>
            <a:ext cx="12954952" cy="2506266"/>
          </a:xfrm>
          <a:prstGeom prst="roundRect">
            <a:avLst>
              <a:gd name="adj" fmla="val 1433"/>
            </a:avLst>
          </a:prstGeom>
          <a:solidFill>
            <a:srgbClr val="315251"/>
          </a:solidFill>
          <a:ln/>
        </p:spPr>
      </p:sp>
      <p:sp>
        <p:nvSpPr>
          <p:cNvPr id="4" name="Shape 2"/>
          <p:cNvSpPr/>
          <p:nvPr/>
        </p:nvSpPr>
        <p:spPr>
          <a:xfrm>
            <a:off x="837724" y="2743914"/>
            <a:ext cx="4318278" cy="2506266"/>
          </a:xfrm>
          <a:prstGeom prst="roundRect">
            <a:avLst>
              <a:gd name="adj" fmla="val 1433"/>
            </a:avLst>
          </a:prstGeom>
          <a:solidFill>
            <a:srgbClr val="315251"/>
          </a:solidFill>
          <a:ln/>
        </p:spPr>
      </p:sp>
      <p:sp>
        <p:nvSpPr>
          <p:cNvPr id="5" name="Text 3"/>
          <p:cNvSpPr/>
          <p:nvPr/>
        </p:nvSpPr>
        <p:spPr>
          <a:xfrm>
            <a:off x="1077039" y="2983230"/>
            <a:ext cx="3106579"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Quattrocento" pitchFamily="34" charset="0"/>
                <a:ea typeface="Quattrocento" pitchFamily="34" charset="-122"/>
                <a:cs typeface="Quattrocento" pitchFamily="34" charset="-120"/>
              </a:rPr>
              <a:t>Current Grid Limitations</a:t>
            </a:r>
            <a:endParaRPr lang="en-US" sz="2200" dirty="0"/>
          </a:p>
        </p:txBody>
      </p:sp>
      <p:sp>
        <p:nvSpPr>
          <p:cNvPr id="6" name="Text 4"/>
          <p:cNvSpPr/>
          <p:nvPr/>
        </p:nvSpPr>
        <p:spPr>
          <a:xfrm>
            <a:off x="1077039" y="3478768"/>
            <a:ext cx="3480554" cy="1532096"/>
          </a:xfrm>
          <a:prstGeom prst="rect">
            <a:avLst/>
          </a:prstGeom>
          <a:noFill/>
          <a:ln/>
        </p:spPr>
        <p:txBody>
          <a:bodyPr wrap="square" lIns="0" tIns="0" rIns="0" bIns="0" rtlCol="0" anchor="t"/>
          <a:lstStyle/>
          <a:p>
            <a:pPr marL="0" indent="0" algn="l">
              <a:lnSpc>
                <a:spcPts val="3000"/>
              </a:lnSpc>
              <a:buNone/>
            </a:pPr>
            <a:r>
              <a:rPr lang="en-US" sz="1850" dirty="0">
                <a:solidFill>
                  <a:srgbClr val="F9EEE7"/>
                </a:solidFill>
                <a:latin typeface="Quattrocento" pitchFamily="34" charset="0"/>
                <a:ea typeface="Quattrocento" pitchFamily="34" charset="-122"/>
                <a:cs typeface="Quattrocento" pitchFamily="34" charset="-120"/>
              </a:rPr>
              <a:t>Centralized systems lead to inefficiencies, high overheads, and limited individual participation.</a:t>
            </a:r>
            <a:endParaRPr lang="en-US" sz="1850" dirty="0"/>
          </a:p>
        </p:txBody>
      </p:sp>
      <p:sp>
        <p:nvSpPr>
          <p:cNvPr id="7" name="Shape 5"/>
          <p:cNvSpPr/>
          <p:nvPr/>
        </p:nvSpPr>
        <p:spPr>
          <a:xfrm>
            <a:off x="5156002" y="2743914"/>
            <a:ext cx="4318278" cy="2506266"/>
          </a:xfrm>
          <a:prstGeom prst="rect">
            <a:avLst/>
          </a:prstGeom>
          <a:solidFill>
            <a:srgbClr val="315251"/>
          </a:solidFill>
          <a:ln/>
        </p:spPr>
      </p:sp>
      <p:sp>
        <p:nvSpPr>
          <p:cNvPr id="8" name="Shape 6"/>
          <p:cNvSpPr/>
          <p:nvPr/>
        </p:nvSpPr>
        <p:spPr>
          <a:xfrm>
            <a:off x="5156002" y="2743914"/>
            <a:ext cx="30480" cy="2506266"/>
          </a:xfrm>
          <a:prstGeom prst="roundRect">
            <a:avLst>
              <a:gd name="adj" fmla="val 117806"/>
            </a:avLst>
          </a:prstGeom>
          <a:solidFill>
            <a:srgbClr val="4A6B6A"/>
          </a:solidFill>
          <a:ln/>
        </p:spPr>
      </p:sp>
      <p:sp>
        <p:nvSpPr>
          <p:cNvPr id="9" name="Text 7"/>
          <p:cNvSpPr/>
          <p:nvPr/>
        </p:nvSpPr>
        <p:spPr>
          <a:xfrm>
            <a:off x="5754410" y="2983230"/>
            <a:ext cx="2884170"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Quattrocento" pitchFamily="34" charset="0"/>
                <a:ea typeface="Quattrocento" pitchFamily="34" charset="-122"/>
                <a:cs typeface="Quattrocento" pitchFamily="34" charset="-120"/>
              </a:rPr>
              <a:t>Growth of Renewables</a:t>
            </a:r>
            <a:endParaRPr lang="en-US" sz="2200" dirty="0"/>
          </a:p>
        </p:txBody>
      </p:sp>
      <p:sp>
        <p:nvSpPr>
          <p:cNvPr id="10" name="Text 8"/>
          <p:cNvSpPr/>
          <p:nvPr/>
        </p:nvSpPr>
        <p:spPr>
          <a:xfrm>
            <a:off x="5754410" y="3478768"/>
            <a:ext cx="3121462" cy="1532096"/>
          </a:xfrm>
          <a:prstGeom prst="rect">
            <a:avLst/>
          </a:prstGeom>
          <a:noFill/>
          <a:ln/>
        </p:spPr>
        <p:txBody>
          <a:bodyPr wrap="square" lIns="0" tIns="0" rIns="0" bIns="0" rtlCol="0" anchor="t"/>
          <a:lstStyle/>
          <a:p>
            <a:pPr marL="0" indent="0" algn="l">
              <a:lnSpc>
                <a:spcPts val="3000"/>
              </a:lnSpc>
              <a:buNone/>
            </a:pPr>
            <a:r>
              <a:rPr lang="en-US" sz="1850" dirty="0">
                <a:solidFill>
                  <a:srgbClr val="F9EEE7"/>
                </a:solidFill>
                <a:latin typeface="Quattrocento" pitchFamily="34" charset="0"/>
                <a:ea typeface="Quattrocento" pitchFamily="34" charset="-122"/>
                <a:cs typeface="Quattrocento" pitchFamily="34" charset="-120"/>
              </a:rPr>
              <a:t>The surge in rooftop solar and microgrids demands a flexible, peer-to-peer trading model.</a:t>
            </a:r>
            <a:endParaRPr lang="en-US" sz="1850" dirty="0"/>
          </a:p>
        </p:txBody>
      </p:sp>
      <p:sp>
        <p:nvSpPr>
          <p:cNvPr id="11" name="Shape 9"/>
          <p:cNvSpPr/>
          <p:nvPr/>
        </p:nvSpPr>
        <p:spPr>
          <a:xfrm>
            <a:off x="4856798" y="3697843"/>
            <a:ext cx="598408" cy="598408"/>
          </a:xfrm>
          <a:prstGeom prst="roundRect">
            <a:avLst>
              <a:gd name="adj" fmla="val 6000"/>
            </a:avLst>
          </a:prstGeom>
          <a:solidFill>
            <a:srgbClr val="123332"/>
          </a:solidFill>
          <a:ln w="30480">
            <a:solidFill>
              <a:srgbClr val="4A6B6A"/>
            </a:solidFill>
            <a:prstDash val="solid"/>
          </a:ln>
        </p:spPr>
      </p:sp>
      <p:pic>
        <p:nvPicPr>
          <p:cNvPr id="12" name="Image 0" descr="preencoded.png"/>
          <p:cNvPicPr>
            <a:picLocks noChangeAspect="1"/>
          </p:cNvPicPr>
          <p:nvPr/>
        </p:nvPicPr>
        <p:blipFill>
          <a:blip r:embed="rId3"/>
          <a:stretch>
            <a:fillRect/>
          </a:stretch>
        </p:blipFill>
        <p:spPr>
          <a:xfrm>
            <a:off x="5006340" y="3810000"/>
            <a:ext cx="299204" cy="373975"/>
          </a:xfrm>
          <a:prstGeom prst="rect">
            <a:avLst/>
          </a:prstGeom>
        </p:spPr>
      </p:pic>
      <p:sp>
        <p:nvSpPr>
          <p:cNvPr id="13" name="Shape 10"/>
          <p:cNvSpPr/>
          <p:nvPr/>
        </p:nvSpPr>
        <p:spPr>
          <a:xfrm>
            <a:off x="9474279" y="2743914"/>
            <a:ext cx="4318278" cy="2506266"/>
          </a:xfrm>
          <a:prstGeom prst="rect">
            <a:avLst/>
          </a:prstGeom>
          <a:solidFill>
            <a:srgbClr val="315251"/>
          </a:solidFill>
          <a:ln/>
        </p:spPr>
      </p:sp>
      <p:sp>
        <p:nvSpPr>
          <p:cNvPr id="14" name="Shape 11"/>
          <p:cNvSpPr/>
          <p:nvPr/>
        </p:nvSpPr>
        <p:spPr>
          <a:xfrm>
            <a:off x="9474279" y="2743914"/>
            <a:ext cx="30480" cy="2506266"/>
          </a:xfrm>
          <a:prstGeom prst="roundRect">
            <a:avLst>
              <a:gd name="adj" fmla="val 117806"/>
            </a:avLst>
          </a:prstGeom>
          <a:solidFill>
            <a:srgbClr val="4A6B6A"/>
          </a:solidFill>
          <a:ln/>
        </p:spPr>
      </p:sp>
      <p:sp>
        <p:nvSpPr>
          <p:cNvPr id="15" name="Text 12"/>
          <p:cNvSpPr/>
          <p:nvPr/>
        </p:nvSpPr>
        <p:spPr>
          <a:xfrm>
            <a:off x="10072688" y="2983230"/>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Quattrocento" pitchFamily="34" charset="0"/>
                <a:ea typeface="Quattrocento" pitchFamily="34" charset="-122"/>
                <a:cs typeface="Quattrocento" pitchFamily="34" charset="-120"/>
              </a:rPr>
              <a:t>Blockchain's Promise</a:t>
            </a:r>
            <a:endParaRPr lang="en-US" sz="2200" dirty="0"/>
          </a:p>
        </p:txBody>
      </p:sp>
      <p:sp>
        <p:nvSpPr>
          <p:cNvPr id="16" name="Text 13"/>
          <p:cNvSpPr/>
          <p:nvPr/>
        </p:nvSpPr>
        <p:spPr>
          <a:xfrm>
            <a:off x="10072688" y="3478768"/>
            <a:ext cx="3480554" cy="1149072"/>
          </a:xfrm>
          <a:prstGeom prst="rect">
            <a:avLst/>
          </a:prstGeom>
          <a:noFill/>
          <a:ln/>
        </p:spPr>
        <p:txBody>
          <a:bodyPr wrap="square" lIns="0" tIns="0" rIns="0" bIns="0" rtlCol="0" anchor="t"/>
          <a:lstStyle/>
          <a:p>
            <a:pPr marL="0" indent="0" algn="l">
              <a:lnSpc>
                <a:spcPts val="3000"/>
              </a:lnSpc>
              <a:buNone/>
            </a:pPr>
            <a:r>
              <a:rPr lang="en-US" sz="1850" dirty="0">
                <a:solidFill>
                  <a:srgbClr val="F9EEE7"/>
                </a:solidFill>
                <a:latin typeface="Quattrocento" pitchFamily="34" charset="0"/>
                <a:ea typeface="Quattrocento" pitchFamily="34" charset="-122"/>
                <a:cs typeface="Quattrocento" pitchFamily="34" charset="-120"/>
              </a:rPr>
              <a:t>Enables trustless, transparent, and secure transactions, redefining energy markets.</a:t>
            </a:r>
            <a:endParaRPr lang="en-US" sz="1850" dirty="0"/>
          </a:p>
        </p:txBody>
      </p:sp>
      <p:sp>
        <p:nvSpPr>
          <p:cNvPr id="17" name="Shape 14"/>
          <p:cNvSpPr/>
          <p:nvPr/>
        </p:nvSpPr>
        <p:spPr>
          <a:xfrm>
            <a:off x="9175075" y="3697843"/>
            <a:ext cx="598408" cy="598408"/>
          </a:xfrm>
          <a:prstGeom prst="roundRect">
            <a:avLst>
              <a:gd name="adj" fmla="val 6000"/>
            </a:avLst>
          </a:prstGeom>
          <a:solidFill>
            <a:srgbClr val="123332"/>
          </a:solidFill>
          <a:ln w="30480">
            <a:solidFill>
              <a:srgbClr val="4A6B6A"/>
            </a:solidFill>
            <a:prstDash val="solid"/>
          </a:ln>
        </p:spPr>
      </p:sp>
      <p:pic>
        <p:nvPicPr>
          <p:cNvPr id="18" name="Image 1" descr="preencoded.png"/>
          <p:cNvPicPr>
            <a:picLocks noChangeAspect="1"/>
          </p:cNvPicPr>
          <p:nvPr/>
        </p:nvPicPr>
        <p:blipFill>
          <a:blip r:embed="rId4"/>
          <a:stretch>
            <a:fillRect/>
          </a:stretch>
        </p:blipFill>
        <p:spPr>
          <a:xfrm>
            <a:off x="9324618" y="3810000"/>
            <a:ext cx="299204" cy="373975"/>
          </a:xfrm>
          <a:prstGeom prst="rect">
            <a:avLst/>
          </a:prstGeom>
        </p:spPr>
      </p:pic>
      <p:sp>
        <p:nvSpPr>
          <p:cNvPr id="19" name="Text 15"/>
          <p:cNvSpPr/>
          <p:nvPr/>
        </p:nvSpPr>
        <p:spPr>
          <a:xfrm>
            <a:off x="837724" y="5519380"/>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F9EEE7"/>
                </a:solidFill>
                <a:latin typeface="Quattrocento" pitchFamily="34" charset="0"/>
                <a:ea typeface="Quattrocento" pitchFamily="34" charset="-122"/>
                <a:cs typeface="Quattrocento" pitchFamily="34" charset="-120"/>
              </a:rPr>
              <a:t>The transition to renewable energy sources, especially distributed generation like rooftop solar, has highlighted the limitations of traditional, centralized electricity grids. Our project addresses these challenges by leveraging blockchain technology to create a truly decentralized energy marketplace.</a:t>
            </a:r>
            <a:endParaRPr lang="en-US" sz="1850" dirty="0"/>
          </a:p>
        </p:txBody>
      </p:sp>
      <p:pic>
        <p:nvPicPr>
          <p:cNvPr id="22" name="Picture 21">
            <a:extLst>
              <a:ext uri="{FF2B5EF4-FFF2-40B4-BE49-F238E27FC236}">
                <a16:creationId xmlns:a16="http://schemas.microsoft.com/office/drawing/2014/main" id="{83D4ED10-9B3E-6EF4-8A29-12646E3CE70C}"/>
              </a:ext>
            </a:extLst>
          </p:cNvPr>
          <p:cNvPicPr>
            <a:picLocks noChangeAspect="1"/>
          </p:cNvPicPr>
          <p:nvPr/>
        </p:nvPicPr>
        <p:blipFill>
          <a:blip r:embed="rId5"/>
          <a:stretch>
            <a:fillRect/>
          </a:stretch>
        </p:blipFill>
        <p:spPr>
          <a:xfrm>
            <a:off x="-59" y="7672039"/>
            <a:ext cx="14630400" cy="595962"/>
          </a:xfrm>
          <a:prstGeom prst="rect">
            <a:avLst/>
          </a:prstGeom>
        </p:spPr>
      </p:pic>
      <p:pic>
        <p:nvPicPr>
          <p:cNvPr id="24" name="Picture 23">
            <a:extLst>
              <a:ext uri="{FF2B5EF4-FFF2-40B4-BE49-F238E27FC236}">
                <a16:creationId xmlns:a16="http://schemas.microsoft.com/office/drawing/2014/main" id="{17292585-AEE0-D8A8-A2C8-C7F1628357A4}"/>
              </a:ext>
            </a:extLst>
          </p:cNvPr>
          <p:cNvPicPr>
            <a:picLocks noChangeAspect="1"/>
          </p:cNvPicPr>
          <p:nvPr/>
        </p:nvPicPr>
        <p:blipFill>
          <a:blip r:embed="rId6"/>
          <a:stretch>
            <a:fillRect/>
          </a:stretch>
        </p:blipFill>
        <p:spPr>
          <a:xfrm>
            <a:off x="0" y="0"/>
            <a:ext cx="14630400"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41164" y="633770"/>
            <a:ext cx="7387709" cy="622816"/>
          </a:xfrm>
          <a:prstGeom prst="rect">
            <a:avLst/>
          </a:prstGeom>
          <a:noFill/>
          <a:ln/>
        </p:spPr>
        <p:txBody>
          <a:bodyPr wrap="none" lIns="0" tIns="0" rIns="0" bIns="0" rtlCol="0" anchor="t"/>
          <a:lstStyle/>
          <a:p>
            <a:pPr marL="0" indent="0" algn="l">
              <a:lnSpc>
                <a:spcPts val="4900"/>
              </a:lnSpc>
              <a:buNone/>
            </a:pPr>
            <a:r>
              <a:rPr lang="en-US" sz="3900" dirty="0">
                <a:solidFill>
                  <a:srgbClr val="FFD9BE"/>
                </a:solidFill>
                <a:latin typeface="Quattrocento" pitchFamily="34" charset="0"/>
                <a:ea typeface="Quattrocento" pitchFamily="34" charset="-122"/>
                <a:cs typeface="Quattrocento" pitchFamily="34" charset="-120"/>
              </a:rPr>
              <a:t>The Impact: A Sustainable Future</a:t>
            </a:r>
            <a:endParaRPr lang="en-US" sz="3900" dirty="0"/>
          </a:p>
        </p:txBody>
      </p:sp>
      <p:sp>
        <p:nvSpPr>
          <p:cNvPr id="3" name="Text 1"/>
          <p:cNvSpPr/>
          <p:nvPr/>
        </p:nvSpPr>
        <p:spPr>
          <a:xfrm>
            <a:off x="2383512" y="2123122"/>
            <a:ext cx="2630805" cy="311348"/>
          </a:xfrm>
          <a:prstGeom prst="rect">
            <a:avLst/>
          </a:prstGeom>
          <a:noFill/>
          <a:ln/>
        </p:spPr>
        <p:txBody>
          <a:bodyPr wrap="none" lIns="0" tIns="0" rIns="0" bIns="0" rtlCol="0" anchor="t"/>
          <a:lstStyle/>
          <a:p>
            <a:pPr marL="0" indent="0" algn="r">
              <a:lnSpc>
                <a:spcPts val="2450"/>
              </a:lnSpc>
              <a:buNone/>
            </a:pPr>
            <a:r>
              <a:rPr lang="en-US" sz="1950" dirty="0">
                <a:solidFill>
                  <a:srgbClr val="F9EEE7"/>
                </a:solidFill>
                <a:latin typeface="Quattrocento" pitchFamily="34" charset="0"/>
                <a:ea typeface="Quattrocento" pitchFamily="34" charset="-122"/>
                <a:cs typeface="Quattrocento" pitchFamily="34" charset="-120"/>
              </a:rPr>
              <a:t>Environmental Benefits</a:t>
            </a:r>
            <a:endParaRPr lang="en-US" sz="1950" dirty="0"/>
          </a:p>
        </p:txBody>
      </p:sp>
      <p:sp>
        <p:nvSpPr>
          <p:cNvPr id="4" name="Text 2"/>
          <p:cNvSpPr/>
          <p:nvPr/>
        </p:nvSpPr>
        <p:spPr>
          <a:xfrm>
            <a:off x="741164" y="2561511"/>
            <a:ext cx="4273153" cy="1016556"/>
          </a:xfrm>
          <a:prstGeom prst="rect">
            <a:avLst/>
          </a:prstGeom>
          <a:noFill/>
          <a:ln/>
        </p:spPr>
        <p:txBody>
          <a:bodyPr wrap="square" lIns="0" tIns="0" rIns="0" bIns="0" rtlCol="0" anchor="t"/>
          <a:lstStyle/>
          <a:p>
            <a:pPr marL="0" indent="0" algn="r">
              <a:lnSpc>
                <a:spcPts val="2650"/>
              </a:lnSpc>
              <a:buNone/>
            </a:pPr>
            <a:r>
              <a:rPr lang="en-US" sz="1650" dirty="0">
                <a:solidFill>
                  <a:srgbClr val="F9EEE7"/>
                </a:solidFill>
                <a:latin typeface="Quattrocento" pitchFamily="34" charset="0"/>
                <a:ea typeface="Quattrocento" pitchFamily="34" charset="-122"/>
                <a:cs typeface="Quattrocento" pitchFamily="34" charset="-120"/>
              </a:rPr>
              <a:t>Accelerates the adoption of renewable energy by making it more economically viable for producers.</a:t>
            </a:r>
            <a:endParaRPr lang="en-US" sz="1650" dirty="0"/>
          </a:p>
        </p:txBody>
      </p:sp>
      <p:pic>
        <p:nvPicPr>
          <p:cNvPr id="5" name="Image 0" descr="preencoded.png"/>
          <p:cNvPicPr>
            <a:picLocks noChangeAspect="1"/>
          </p:cNvPicPr>
          <p:nvPr/>
        </p:nvPicPr>
        <p:blipFill>
          <a:blip r:embed="rId3"/>
          <a:stretch>
            <a:fillRect/>
          </a:stretch>
        </p:blipFill>
        <p:spPr>
          <a:xfrm>
            <a:off x="5014317" y="1879163"/>
            <a:ext cx="4601766" cy="4601766"/>
          </a:xfrm>
          <a:prstGeom prst="rect">
            <a:avLst/>
          </a:prstGeom>
        </p:spPr>
      </p:pic>
      <p:pic>
        <p:nvPicPr>
          <p:cNvPr id="6" name="Image 1" descr="preencoded.png"/>
          <p:cNvPicPr>
            <a:picLocks noChangeAspect="1"/>
          </p:cNvPicPr>
          <p:nvPr/>
        </p:nvPicPr>
        <p:blipFill>
          <a:blip r:embed="rId4"/>
          <a:stretch>
            <a:fillRect/>
          </a:stretch>
        </p:blipFill>
        <p:spPr>
          <a:xfrm>
            <a:off x="6207562" y="3297436"/>
            <a:ext cx="297775" cy="372189"/>
          </a:xfrm>
          <a:prstGeom prst="rect">
            <a:avLst/>
          </a:prstGeom>
        </p:spPr>
      </p:pic>
      <p:sp>
        <p:nvSpPr>
          <p:cNvPr id="7" name="Text 3"/>
          <p:cNvSpPr/>
          <p:nvPr/>
        </p:nvSpPr>
        <p:spPr>
          <a:xfrm>
            <a:off x="9616083" y="1680091"/>
            <a:ext cx="2887861" cy="311348"/>
          </a:xfrm>
          <a:prstGeom prst="rect">
            <a:avLst/>
          </a:prstGeom>
          <a:noFill/>
          <a:ln/>
        </p:spPr>
        <p:txBody>
          <a:bodyPr wrap="none" lIns="0" tIns="0" rIns="0" bIns="0" rtlCol="0" anchor="t"/>
          <a:lstStyle/>
          <a:p>
            <a:pPr marL="0" indent="0" algn="l">
              <a:lnSpc>
                <a:spcPts val="2450"/>
              </a:lnSpc>
              <a:buNone/>
            </a:pPr>
            <a:r>
              <a:rPr lang="en-US" sz="1950" dirty="0">
                <a:solidFill>
                  <a:srgbClr val="F9EEE7"/>
                </a:solidFill>
                <a:latin typeface="Quattrocento" pitchFamily="34" charset="0"/>
                <a:ea typeface="Quattrocento" pitchFamily="34" charset="-122"/>
                <a:cs typeface="Quattrocento" pitchFamily="34" charset="-120"/>
              </a:rPr>
              <a:t>Economic Empowerment</a:t>
            </a:r>
            <a:endParaRPr lang="en-US" sz="1950" dirty="0"/>
          </a:p>
        </p:txBody>
      </p:sp>
      <p:sp>
        <p:nvSpPr>
          <p:cNvPr id="8" name="Text 4"/>
          <p:cNvSpPr/>
          <p:nvPr/>
        </p:nvSpPr>
        <p:spPr>
          <a:xfrm>
            <a:off x="9616083" y="2118479"/>
            <a:ext cx="4273153" cy="1016556"/>
          </a:xfrm>
          <a:prstGeom prst="rect">
            <a:avLst/>
          </a:prstGeom>
          <a:noFill/>
          <a:ln/>
        </p:spPr>
        <p:txBody>
          <a:bodyPr wrap="square" lIns="0" tIns="0" rIns="0" bIns="0" rtlCol="0" anchor="t"/>
          <a:lstStyle/>
          <a:p>
            <a:pPr marL="0" indent="0" algn="l">
              <a:lnSpc>
                <a:spcPts val="2650"/>
              </a:lnSpc>
              <a:buNone/>
            </a:pPr>
            <a:r>
              <a:rPr lang="en-US" sz="1650" dirty="0">
                <a:solidFill>
                  <a:srgbClr val="F9EEE7"/>
                </a:solidFill>
                <a:latin typeface="Quattrocento" pitchFamily="34" charset="0"/>
                <a:ea typeface="Quattrocento" pitchFamily="34" charset="-122"/>
                <a:cs typeface="Quattrocento" pitchFamily="34" charset="-120"/>
              </a:rPr>
              <a:t>Allows individuals to become active participants in the energy market, generating income from their clean energy production.</a:t>
            </a:r>
            <a:endParaRPr lang="en-US" sz="1650" dirty="0"/>
          </a:p>
        </p:txBody>
      </p:sp>
      <p:pic>
        <p:nvPicPr>
          <p:cNvPr id="9" name="Image 2" descr="preencoded.png"/>
          <p:cNvPicPr>
            <a:picLocks noChangeAspect="1"/>
          </p:cNvPicPr>
          <p:nvPr/>
        </p:nvPicPr>
        <p:blipFill>
          <a:blip r:embed="rId5"/>
          <a:stretch>
            <a:fillRect/>
          </a:stretch>
        </p:blipFill>
        <p:spPr>
          <a:xfrm>
            <a:off x="5014317" y="1879163"/>
            <a:ext cx="4601766" cy="4601766"/>
          </a:xfrm>
          <a:prstGeom prst="rect">
            <a:avLst/>
          </a:prstGeom>
        </p:spPr>
      </p:pic>
      <p:pic>
        <p:nvPicPr>
          <p:cNvPr id="10" name="Image 3" descr="preencoded.png"/>
          <p:cNvPicPr>
            <a:picLocks noChangeAspect="1"/>
          </p:cNvPicPr>
          <p:nvPr/>
        </p:nvPicPr>
        <p:blipFill>
          <a:blip r:embed="rId6"/>
          <a:stretch>
            <a:fillRect/>
          </a:stretch>
        </p:blipFill>
        <p:spPr>
          <a:xfrm>
            <a:off x="7532370" y="2866906"/>
            <a:ext cx="297775" cy="372189"/>
          </a:xfrm>
          <a:prstGeom prst="rect">
            <a:avLst/>
          </a:prstGeom>
        </p:spPr>
      </p:pic>
      <p:sp>
        <p:nvSpPr>
          <p:cNvPr id="11" name="Text 5"/>
          <p:cNvSpPr/>
          <p:nvPr/>
        </p:nvSpPr>
        <p:spPr>
          <a:xfrm>
            <a:off x="10039588" y="3452574"/>
            <a:ext cx="2491264" cy="311348"/>
          </a:xfrm>
          <a:prstGeom prst="rect">
            <a:avLst/>
          </a:prstGeom>
          <a:noFill/>
          <a:ln/>
        </p:spPr>
        <p:txBody>
          <a:bodyPr wrap="none" lIns="0" tIns="0" rIns="0" bIns="0" rtlCol="0" anchor="t"/>
          <a:lstStyle/>
          <a:p>
            <a:pPr marL="0" indent="0" algn="l">
              <a:lnSpc>
                <a:spcPts val="2450"/>
              </a:lnSpc>
              <a:buNone/>
            </a:pPr>
            <a:r>
              <a:rPr lang="en-US" sz="1950" dirty="0">
                <a:solidFill>
                  <a:srgbClr val="F9EEE7"/>
                </a:solidFill>
                <a:latin typeface="Quattrocento" pitchFamily="34" charset="0"/>
                <a:ea typeface="Quattrocento" pitchFamily="34" charset="-122"/>
                <a:cs typeface="Quattrocento" pitchFamily="34" charset="-120"/>
              </a:rPr>
              <a:t>Grid Resilience</a:t>
            </a:r>
            <a:endParaRPr lang="en-US" sz="1950" dirty="0"/>
          </a:p>
        </p:txBody>
      </p:sp>
      <p:sp>
        <p:nvSpPr>
          <p:cNvPr id="12" name="Text 6"/>
          <p:cNvSpPr/>
          <p:nvPr/>
        </p:nvSpPr>
        <p:spPr>
          <a:xfrm>
            <a:off x="10039588" y="3890963"/>
            <a:ext cx="3849648" cy="1016556"/>
          </a:xfrm>
          <a:prstGeom prst="rect">
            <a:avLst/>
          </a:prstGeom>
          <a:noFill/>
          <a:ln/>
        </p:spPr>
        <p:txBody>
          <a:bodyPr wrap="square" lIns="0" tIns="0" rIns="0" bIns="0" rtlCol="0" anchor="t"/>
          <a:lstStyle/>
          <a:p>
            <a:pPr marL="0" indent="0" algn="l">
              <a:lnSpc>
                <a:spcPts val="2650"/>
              </a:lnSpc>
              <a:buNone/>
            </a:pPr>
            <a:r>
              <a:rPr lang="en-US" sz="1650" dirty="0">
                <a:solidFill>
                  <a:srgbClr val="F9EEE7"/>
                </a:solidFill>
                <a:latin typeface="Quattrocento" pitchFamily="34" charset="0"/>
                <a:ea typeface="Quattrocento" pitchFamily="34" charset="-122"/>
                <a:cs typeface="Quattrocento" pitchFamily="34" charset="-120"/>
              </a:rPr>
              <a:t>Diversifies energy sources and strengthens local grids, reducing vulnerability to large-scale outages.</a:t>
            </a:r>
            <a:endParaRPr lang="en-US" sz="1650" dirty="0"/>
          </a:p>
        </p:txBody>
      </p:sp>
      <p:pic>
        <p:nvPicPr>
          <p:cNvPr id="13" name="Image 4" descr="preencoded.png"/>
          <p:cNvPicPr>
            <a:picLocks noChangeAspect="1"/>
          </p:cNvPicPr>
          <p:nvPr/>
        </p:nvPicPr>
        <p:blipFill>
          <a:blip r:embed="rId7"/>
          <a:stretch>
            <a:fillRect/>
          </a:stretch>
        </p:blipFill>
        <p:spPr>
          <a:xfrm>
            <a:off x="5014317" y="1879163"/>
            <a:ext cx="4601766" cy="4601766"/>
          </a:xfrm>
          <a:prstGeom prst="rect">
            <a:avLst/>
          </a:prstGeom>
        </p:spPr>
      </p:pic>
      <p:pic>
        <p:nvPicPr>
          <p:cNvPr id="14" name="Image 5" descr="preencoded.png"/>
          <p:cNvPicPr>
            <a:picLocks noChangeAspect="1"/>
          </p:cNvPicPr>
          <p:nvPr/>
        </p:nvPicPr>
        <p:blipFill>
          <a:blip r:embed="rId8"/>
          <a:stretch>
            <a:fillRect/>
          </a:stretch>
        </p:blipFill>
        <p:spPr>
          <a:xfrm>
            <a:off x="8351163" y="3993952"/>
            <a:ext cx="297775" cy="372189"/>
          </a:xfrm>
          <a:prstGeom prst="rect">
            <a:avLst/>
          </a:prstGeom>
        </p:spPr>
      </p:pic>
      <p:sp>
        <p:nvSpPr>
          <p:cNvPr id="15" name="Text 7"/>
          <p:cNvSpPr/>
          <p:nvPr/>
        </p:nvSpPr>
        <p:spPr>
          <a:xfrm>
            <a:off x="9616083" y="5225058"/>
            <a:ext cx="2700338" cy="311348"/>
          </a:xfrm>
          <a:prstGeom prst="rect">
            <a:avLst/>
          </a:prstGeom>
          <a:noFill/>
          <a:ln/>
        </p:spPr>
        <p:txBody>
          <a:bodyPr wrap="none" lIns="0" tIns="0" rIns="0" bIns="0" rtlCol="0" anchor="t"/>
          <a:lstStyle/>
          <a:p>
            <a:pPr marL="0" indent="0" algn="l">
              <a:lnSpc>
                <a:spcPts val="2450"/>
              </a:lnSpc>
              <a:buNone/>
            </a:pPr>
            <a:r>
              <a:rPr lang="en-US" sz="1950" dirty="0">
                <a:solidFill>
                  <a:srgbClr val="F9EEE7"/>
                </a:solidFill>
                <a:latin typeface="Quattrocento" pitchFamily="34" charset="0"/>
                <a:ea typeface="Quattrocento" pitchFamily="34" charset="-122"/>
                <a:cs typeface="Quattrocento" pitchFamily="34" charset="-120"/>
              </a:rPr>
              <a:t>Enhanced Transparency</a:t>
            </a:r>
            <a:endParaRPr lang="en-US" sz="1950" dirty="0"/>
          </a:p>
        </p:txBody>
      </p:sp>
      <p:sp>
        <p:nvSpPr>
          <p:cNvPr id="16" name="Text 8"/>
          <p:cNvSpPr/>
          <p:nvPr/>
        </p:nvSpPr>
        <p:spPr>
          <a:xfrm>
            <a:off x="9616083" y="5663446"/>
            <a:ext cx="4273153" cy="1016556"/>
          </a:xfrm>
          <a:prstGeom prst="rect">
            <a:avLst/>
          </a:prstGeom>
          <a:noFill/>
          <a:ln/>
        </p:spPr>
        <p:txBody>
          <a:bodyPr wrap="square" lIns="0" tIns="0" rIns="0" bIns="0" rtlCol="0" anchor="t"/>
          <a:lstStyle/>
          <a:p>
            <a:pPr marL="0" indent="0" algn="l">
              <a:lnSpc>
                <a:spcPts val="2650"/>
              </a:lnSpc>
              <a:buNone/>
            </a:pPr>
            <a:r>
              <a:rPr lang="en-US" sz="1650" dirty="0">
                <a:solidFill>
                  <a:srgbClr val="F9EEE7"/>
                </a:solidFill>
                <a:latin typeface="Quattrocento" pitchFamily="34" charset="0"/>
                <a:ea typeface="Quattrocento" pitchFamily="34" charset="-122"/>
                <a:cs typeface="Quattrocento" pitchFamily="34" charset="-120"/>
              </a:rPr>
              <a:t>Blockchain's immutable ledger ensures every transaction is recorded, fostering trust and accountability.</a:t>
            </a:r>
            <a:endParaRPr lang="en-US" sz="1650" dirty="0"/>
          </a:p>
        </p:txBody>
      </p:sp>
      <p:pic>
        <p:nvPicPr>
          <p:cNvPr id="17" name="Image 6" descr="preencoded.png"/>
          <p:cNvPicPr>
            <a:picLocks noChangeAspect="1"/>
          </p:cNvPicPr>
          <p:nvPr/>
        </p:nvPicPr>
        <p:blipFill>
          <a:blip r:embed="rId9"/>
          <a:stretch>
            <a:fillRect/>
          </a:stretch>
        </p:blipFill>
        <p:spPr>
          <a:xfrm>
            <a:off x="5014317" y="1879163"/>
            <a:ext cx="4601766" cy="4601766"/>
          </a:xfrm>
          <a:prstGeom prst="rect">
            <a:avLst/>
          </a:prstGeom>
        </p:spPr>
      </p:pic>
      <p:pic>
        <p:nvPicPr>
          <p:cNvPr id="18" name="Image 7" descr="preencoded.png"/>
          <p:cNvPicPr>
            <a:picLocks noChangeAspect="1"/>
          </p:cNvPicPr>
          <p:nvPr/>
        </p:nvPicPr>
        <p:blipFill>
          <a:blip r:embed="rId10"/>
          <a:stretch>
            <a:fillRect/>
          </a:stretch>
        </p:blipFill>
        <p:spPr>
          <a:xfrm>
            <a:off x="7532370" y="5120878"/>
            <a:ext cx="297775" cy="372189"/>
          </a:xfrm>
          <a:prstGeom prst="rect">
            <a:avLst/>
          </a:prstGeom>
        </p:spPr>
      </p:pic>
      <p:sp>
        <p:nvSpPr>
          <p:cNvPr id="19" name="Text 9"/>
          <p:cNvSpPr/>
          <p:nvPr/>
        </p:nvSpPr>
        <p:spPr>
          <a:xfrm>
            <a:off x="2523053" y="4781907"/>
            <a:ext cx="2491264" cy="311348"/>
          </a:xfrm>
          <a:prstGeom prst="rect">
            <a:avLst/>
          </a:prstGeom>
          <a:noFill/>
          <a:ln/>
        </p:spPr>
        <p:txBody>
          <a:bodyPr wrap="none" lIns="0" tIns="0" rIns="0" bIns="0" rtlCol="0" anchor="t"/>
          <a:lstStyle/>
          <a:p>
            <a:pPr marL="0" indent="0" algn="r">
              <a:lnSpc>
                <a:spcPts val="2450"/>
              </a:lnSpc>
              <a:buNone/>
            </a:pPr>
            <a:r>
              <a:rPr lang="en-US" sz="1950" dirty="0">
                <a:solidFill>
                  <a:srgbClr val="F9EEE7"/>
                </a:solidFill>
                <a:latin typeface="Quattrocento" pitchFamily="34" charset="0"/>
                <a:ea typeface="Quattrocento" pitchFamily="34" charset="-122"/>
                <a:cs typeface="Quattrocento" pitchFamily="34" charset="-120"/>
              </a:rPr>
              <a:t>Scalability</a:t>
            </a:r>
            <a:endParaRPr lang="en-US" sz="1950" dirty="0"/>
          </a:p>
        </p:txBody>
      </p:sp>
      <p:sp>
        <p:nvSpPr>
          <p:cNvPr id="20" name="Text 10"/>
          <p:cNvSpPr/>
          <p:nvPr/>
        </p:nvSpPr>
        <p:spPr>
          <a:xfrm>
            <a:off x="741164" y="5220295"/>
            <a:ext cx="4273153" cy="1016556"/>
          </a:xfrm>
          <a:prstGeom prst="rect">
            <a:avLst/>
          </a:prstGeom>
          <a:noFill/>
          <a:ln/>
        </p:spPr>
        <p:txBody>
          <a:bodyPr wrap="square" lIns="0" tIns="0" rIns="0" bIns="0" rtlCol="0" anchor="t"/>
          <a:lstStyle/>
          <a:p>
            <a:pPr marL="0" indent="0" algn="r">
              <a:lnSpc>
                <a:spcPts val="2650"/>
              </a:lnSpc>
              <a:buNone/>
            </a:pPr>
            <a:r>
              <a:rPr lang="en-US" sz="1650" dirty="0">
                <a:solidFill>
                  <a:srgbClr val="F9EEE7"/>
                </a:solidFill>
                <a:latin typeface="Quattrocento" pitchFamily="34" charset="0"/>
                <a:ea typeface="Quattrocento" pitchFamily="34" charset="-122"/>
                <a:cs typeface="Quattrocento" pitchFamily="34" charset="-120"/>
              </a:rPr>
              <a:t>Designed to grow with increasing demand, connecting more producers and consumers globally.</a:t>
            </a:r>
            <a:endParaRPr lang="en-US" sz="1650" dirty="0"/>
          </a:p>
        </p:txBody>
      </p:sp>
      <p:pic>
        <p:nvPicPr>
          <p:cNvPr id="21" name="Image 8" descr="preencoded.png"/>
          <p:cNvPicPr>
            <a:picLocks noChangeAspect="1"/>
          </p:cNvPicPr>
          <p:nvPr/>
        </p:nvPicPr>
        <p:blipFill>
          <a:blip r:embed="rId11"/>
          <a:stretch>
            <a:fillRect/>
          </a:stretch>
        </p:blipFill>
        <p:spPr>
          <a:xfrm>
            <a:off x="5014317" y="1879163"/>
            <a:ext cx="4601766" cy="4601766"/>
          </a:xfrm>
          <a:prstGeom prst="rect">
            <a:avLst/>
          </a:prstGeom>
        </p:spPr>
      </p:pic>
      <p:pic>
        <p:nvPicPr>
          <p:cNvPr id="22" name="Image 9" descr="preencoded.png"/>
          <p:cNvPicPr>
            <a:picLocks noChangeAspect="1"/>
          </p:cNvPicPr>
          <p:nvPr/>
        </p:nvPicPr>
        <p:blipFill>
          <a:blip r:embed="rId12"/>
          <a:stretch>
            <a:fillRect/>
          </a:stretch>
        </p:blipFill>
        <p:spPr>
          <a:xfrm>
            <a:off x="6207562" y="4690348"/>
            <a:ext cx="297775" cy="372189"/>
          </a:xfrm>
          <a:prstGeom prst="rect">
            <a:avLst/>
          </a:prstGeom>
        </p:spPr>
      </p:pic>
      <p:sp>
        <p:nvSpPr>
          <p:cNvPr id="23" name="Text 11"/>
          <p:cNvSpPr/>
          <p:nvPr/>
        </p:nvSpPr>
        <p:spPr>
          <a:xfrm>
            <a:off x="741164" y="6918127"/>
            <a:ext cx="13148072" cy="677704"/>
          </a:xfrm>
          <a:prstGeom prst="rect">
            <a:avLst/>
          </a:prstGeom>
          <a:noFill/>
          <a:ln/>
        </p:spPr>
        <p:txBody>
          <a:bodyPr wrap="square" lIns="0" tIns="0" rIns="0" bIns="0" rtlCol="0" anchor="t"/>
          <a:lstStyle/>
          <a:p>
            <a:pPr marL="0" indent="0" algn="ctr">
              <a:lnSpc>
                <a:spcPts val="2650"/>
              </a:lnSpc>
              <a:buNone/>
            </a:pPr>
            <a:r>
              <a:rPr lang="en-US" sz="1650" dirty="0">
                <a:solidFill>
                  <a:srgbClr val="F9EEE7"/>
                </a:solidFill>
                <a:latin typeface="Quattrocento" pitchFamily="34" charset="0"/>
                <a:ea typeface="Quattrocento" pitchFamily="34" charset="-122"/>
                <a:cs typeface="Quattrocento" pitchFamily="34" charset="-120"/>
              </a:rPr>
              <a:t>Our peer-to-peer energy trading platform is more than just a technological innovation; it's a step towards a decentralized, sustainable, and equitable energy future for everyone.</a:t>
            </a:r>
            <a:endParaRPr lang="en-US" sz="1650" dirty="0"/>
          </a:p>
        </p:txBody>
      </p:sp>
      <p:pic>
        <p:nvPicPr>
          <p:cNvPr id="25" name="Picture 24">
            <a:extLst>
              <a:ext uri="{FF2B5EF4-FFF2-40B4-BE49-F238E27FC236}">
                <a16:creationId xmlns:a16="http://schemas.microsoft.com/office/drawing/2014/main" id="{FF7B579E-890B-4996-0C82-073B383A4777}"/>
              </a:ext>
            </a:extLst>
          </p:cNvPr>
          <p:cNvPicPr>
            <a:picLocks noChangeAspect="1"/>
          </p:cNvPicPr>
          <p:nvPr/>
        </p:nvPicPr>
        <p:blipFill>
          <a:blip r:embed="rId13"/>
          <a:stretch>
            <a:fillRect/>
          </a:stretch>
        </p:blipFill>
        <p:spPr>
          <a:xfrm>
            <a:off x="0" y="7785854"/>
            <a:ext cx="14630400" cy="44374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897</Words>
  <Application>Microsoft Office PowerPoint</Application>
  <PresentationFormat>Custom</PresentationFormat>
  <Paragraphs>53</Paragraphs>
  <Slides>7</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Quattrocento</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prasanna kalva</cp:lastModifiedBy>
  <cp:revision>3</cp:revision>
  <dcterms:created xsi:type="dcterms:W3CDTF">2025-08-14T04:59:38Z</dcterms:created>
  <dcterms:modified xsi:type="dcterms:W3CDTF">2025-08-14T06:19:09Z</dcterms:modified>
</cp:coreProperties>
</file>